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5"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00" r:id="rId44"/>
    <p:sldId id="301" r:id="rId45"/>
    <p:sldId id="302" r:id="rId46"/>
    <p:sldId id="299" r:id="rId47"/>
    <p:sldId id="303" r:id="rId48"/>
    <p:sldId id="304" r:id="rId49"/>
    <p:sldId id="305" r:id="rId50"/>
    <p:sldId id="306" r:id="rId51"/>
    <p:sldId id="30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94660"/>
  </p:normalViewPr>
  <p:slideViewPr>
    <p:cSldViewPr snapToGrid="0">
      <p:cViewPr varScale="1">
        <p:scale>
          <a:sx n="90" d="100"/>
          <a:sy n="90" d="100"/>
        </p:scale>
        <p:origin x="8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C627C-B2C4-44BA-A8F4-8302BBB78212}" type="datetimeFigureOut">
              <a:rPr lang="en-US" smtClean="0"/>
              <a:t>9/26/2017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06EB-D7E2-4406-B6A9-FAF983375764}" type="slidenum">
              <a:rPr lang="en-US" smtClean="0"/>
              <a:t>‹#›</a:t>
            </a:fld>
            <a:endParaRPr lang="en-US"/>
          </a:p>
        </p:txBody>
      </p:sp>
    </p:spTree>
    <p:extLst>
      <p:ext uri="{BB962C8B-B14F-4D97-AF65-F5344CB8AC3E}">
        <p14:creationId xmlns:p14="http://schemas.microsoft.com/office/powerpoint/2010/main" val="1949905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87021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38398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Link to the </a:t>
            </a:r>
            <a:r>
              <a:rPr lang="en-US" dirty="0" err="1" smtClean="0"/>
              <a:t>prezi</a:t>
            </a:r>
            <a:r>
              <a:rPr lang="en-US" dirty="0" smtClean="0"/>
              <a:t>: http://prezi.com/rutfyydkimgn/?utm_campaign=share&amp;utm_medium=copy&amp;rc=ex0share </a:t>
            </a:r>
            <a:endParaRPr dirty="0"/>
          </a:p>
        </p:txBody>
      </p:sp>
    </p:spTree>
    <p:extLst>
      <p:ext uri="{BB962C8B-B14F-4D97-AF65-F5344CB8AC3E}">
        <p14:creationId xmlns:p14="http://schemas.microsoft.com/office/powerpoint/2010/main" val="2015847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Link to the </a:t>
            </a:r>
            <a:r>
              <a:rPr lang="en-US" dirty="0" err="1" smtClean="0"/>
              <a:t>prezi</a:t>
            </a:r>
            <a:r>
              <a:rPr lang="en-US" dirty="0" smtClean="0"/>
              <a:t>: http://prezi.com/rutfyydkimgn/?utm_campaign=share&amp;utm_medium=copy&amp;rc=ex0share </a:t>
            </a:r>
            <a:endParaRPr dirty="0"/>
          </a:p>
        </p:txBody>
      </p:sp>
    </p:spTree>
    <p:extLst>
      <p:ext uri="{BB962C8B-B14F-4D97-AF65-F5344CB8AC3E}">
        <p14:creationId xmlns:p14="http://schemas.microsoft.com/office/powerpoint/2010/main" val="820834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Link to the </a:t>
            </a:r>
            <a:r>
              <a:rPr lang="en-US" dirty="0" err="1" smtClean="0"/>
              <a:t>prezi</a:t>
            </a:r>
            <a:r>
              <a:rPr lang="en-US" dirty="0" smtClean="0"/>
              <a:t>: http://prezi.com/rutfyydkimgn/?utm_campaign=share&amp;utm_medium=copy&amp;rc=ex0share </a:t>
            </a:r>
            <a:endParaRPr dirty="0"/>
          </a:p>
        </p:txBody>
      </p:sp>
    </p:spTree>
    <p:extLst>
      <p:ext uri="{BB962C8B-B14F-4D97-AF65-F5344CB8AC3E}">
        <p14:creationId xmlns:p14="http://schemas.microsoft.com/office/powerpoint/2010/main" val="1772752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36BCD1-1B7D-41F4-BC69-7D7BAB92C454}"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D73AA-E1D1-430E-A145-5111F3B45AA5}" type="slidenum">
              <a:rPr lang="en-US" smtClean="0"/>
              <a:t>‹#›</a:t>
            </a:fld>
            <a:endParaRPr lang="en-US"/>
          </a:p>
        </p:txBody>
      </p:sp>
    </p:spTree>
    <p:extLst>
      <p:ext uri="{BB962C8B-B14F-4D97-AF65-F5344CB8AC3E}">
        <p14:creationId xmlns:p14="http://schemas.microsoft.com/office/powerpoint/2010/main" val="306903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6BCD1-1B7D-41F4-BC69-7D7BAB92C454}"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D73AA-E1D1-430E-A145-5111F3B45AA5}" type="slidenum">
              <a:rPr lang="en-US" smtClean="0"/>
              <a:t>‹#›</a:t>
            </a:fld>
            <a:endParaRPr lang="en-US"/>
          </a:p>
        </p:txBody>
      </p:sp>
    </p:spTree>
    <p:extLst>
      <p:ext uri="{BB962C8B-B14F-4D97-AF65-F5344CB8AC3E}">
        <p14:creationId xmlns:p14="http://schemas.microsoft.com/office/powerpoint/2010/main" val="4067798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6BCD1-1B7D-41F4-BC69-7D7BAB92C454}"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D73AA-E1D1-430E-A145-5111F3B45AA5}" type="slidenum">
              <a:rPr lang="en-US" smtClean="0"/>
              <a:t>‹#›</a:t>
            </a:fld>
            <a:endParaRPr lang="en-US"/>
          </a:p>
        </p:txBody>
      </p:sp>
    </p:spTree>
    <p:extLst>
      <p:ext uri="{BB962C8B-B14F-4D97-AF65-F5344CB8AC3E}">
        <p14:creationId xmlns:p14="http://schemas.microsoft.com/office/powerpoint/2010/main" val="3946365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cxnSp>
        <p:nvCxnSpPr>
          <p:cNvPr id="22" name="Shape 22"/>
          <p:cNvCxnSpPr/>
          <p:nvPr/>
        </p:nvCxnSpPr>
        <p:spPr>
          <a:xfrm>
            <a:off x="3303632" y="554200"/>
            <a:ext cx="8325600" cy="0"/>
          </a:xfrm>
          <a:prstGeom prst="straightConnector1">
            <a:avLst/>
          </a:prstGeom>
          <a:noFill/>
          <a:ln w="38100" cap="flat" cmpd="sng">
            <a:solidFill>
              <a:schemeClr val="dk2"/>
            </a:solidFill>
            <a:prstDash val="solid"/>
            <a:round/>
            <a:headEnd type="none" w="med" len="med"/>
            <a:tailEnd type="none" w="med" len="med"/>
          </a:ln>
        </p:spPr>
      </p:cxnSp>
      <p:cxnSp>
        <p:nvCxnSpPr>
          <p:cNvPr id="23" name="Shape 23"/>
          <p:cNvCxnSpPr/>
          <p:nvPr/>
        </p:nvCxnSpPr>
        <p:spPr>
          <a:xfrm>
            <a:off x="3303632" y="6320000"/>
            <a:ext cx="8325600" cy="0"/>
          </a:xfrm>
          <a:prstGeom prst="straightConnector1">
            <a:avLst/>
          </a:prstGeom>
          <a:noFill/>
          <a:ln w="19050" cap="flat" cmpd="sng">
            <a:solidFill>
              <a:schemeClr val="dk2"/>
            </a:solidFill>
            <a:prstDash val="solid"/>
            <a:round/>
            <a:headEnd type="none" w="med" len="med"/>
            <a:tailEnd type="none" w="med" len="med"/>
          </a:ln>
        </p:spPr>
      </p:cxnSp>
      <p:cxnSp>
        <p:nvCxnSpPr>
          <p:cNvPr id="24" name="Shape 24"/>
          <p:cNvCxnSpPr/>
          <p:nvPr/>
        </p:nvCxnSpPr>
        <p:spPr>
          <a:xfrm>
            <a:off x="566931" y="554200"/>
            <a:ext cx="244400" cy="0"/>
          </a:xfrm>
          <a:prstGeom prst="straightConnector1">
            <a:avLst/>
          </a:prstGeom>
          <a:noFill/>
          <a:ln w="19050" cap="flat" cmpd="sng">
            <a:solidFill>
              <a:schemeClr val="dk2"/>
            </a:solidFill>
            <a:prstDash val="solid"/>
            <a:round/>
            <a:headEnd type="none" w="med" len="med"/>
            <a:tailEnd type="none" w="med" len="med"/>
          </a:ln>
        </p:spPr>
      </p:cxnSp>
      <p:sp>
        <p:nvSpPr>
          <p:cNvPr id="25" name="Shape 25"/>
          <p:cNvSpPr txBox="1">
            <a:spLocks noGrp="1"/>
          </p:cNvSpPr>
          <p:nvPr>
            <p:ph type="title"/>
          </p:nvPr>
        </p:nvSpPr>
        <p:spPr>
          <a:xfrm>
            <a:off x="3200333" y="767933"/>
            <a:ext cx="8428800" cy="847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213483" y="2127701"/>
            <a:ext cx="8428800" cy="40031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11330665" y="6251677"/>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645573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6BCD1-1B7D-41F4-BC69-7D7BAB92C454}"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D73AA-E1D1-430E-A145-5111F3B45AA5}" type="slidenum">
              <a:rPr lang="en-US" smtClean="0"/>
              <a:t>‹#›</a:t>
            </a:fld>
            <a:endParaRPr lang="en-US"/>
          </a:p>
        </p:txBody>
      </p:sp>
    </p:spTree>
    <p:extLst>
      <p:ext uri="{BB962C8B-B14F-4D97-AF65-F5344CB8AC3E}">
        <p14:creationId xmlns:p14="http://schemas.microsoft.com/office/powerpoint/2010/main" val="1258225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36BCD1-1B7D-41F4-BC69-7D7BAB92C454}" type="datetimeFigureOut">
              <a:rPr lang="en-US" smtClean="0"/>
              <a:t>9/26/2017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7D73AA-E1D1-430E-A145-5111F3B45AA5}" type="slidenum">
              <a:rPr lang="en-US" smtClean="0"/>
              <a:t>‹#›</a:t>
            </a:fld>
            <a:endParaRPr lang="en-US"/>
          </a:p>
        </p:txBody>
      </p:sp>
    </p:spTree>
    <p:extLst>
      <p:ext uri="{BB962C8B-B14F-4D97-AF65-F5344CB8AC3E}">
        <p14:creationId xmlns:p14="http://schemas.microsoft.com/office/powerpoint/2010/main" val="68219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36BCD1-1B7D-41F4-BC69-7D7BAB92C454}" type="datetimeFigureOut">
              <a:rPr lang="en-US" smtClean="0"/>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7D73AA-E1D1-430E-A145-5111F3B45AA5}" type="slidenum">
              <a:rPr lang="en-US" smtClean="0"/>
              <a:t>‹#›</a:t>
            </a:fld>
            <a:endParaRPr lang="en-US"/>
          </a:p>
        </p:txBody>
      </p:sp>
    </p:spTree>
    <p:extLst>
      <p:ext uri="{BB962C8B-B14F-4D97-AF65-F5344CB8AC3E}">
        <p14:creationId xmlns:p14="http://schemas.microsoft.com/office/powerpoint/2010/main" val="2187084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36BCD1-1B7D-41F4-BC69-7D7BAB92C454}" type="datetimeFigureOut">
              <a:rPr lang="en-US" smtClean="0"/>
              <a:t>9/26/2017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7D73AA-E1D1-430E-A145-5111F3B45AA5}" type="slidenum">
              <a:rPr lang="en-US" smtClean="0"/>
              <a:t>‹#›</a:t>
            </a:fld>
            <a:endParaRPr lang="en-US"/>
          </a:p>
        </p:txBody>
      </p:sp>
    </p:spTree>
    <p:extLst>
      <p:ext uri="{BB962C8B-B14F-4D97-AF65-F5344CB8AC3E}">
        <p14:creationId xmlns:p14="http://schemas.microsoft.com/office/powerpoint/2010/main" val="4227479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36BCD1-1B7D-41F4-BC69-7D7BAB92C454}" type="datetimeFigureOut">
              <a:rPr lang="en-US" smtClean="0"/>
              <a:t>9/26/2017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7D73AA-E1D1-430E-A145-5111F3B45AA5}" type="slidenum">
              <a:rPr lang="en-US" smtClean="0"/>
              <a:t>‹#›</a:t>
            </a:fld>
            <a:endParaRPr lang="en-US"/>
          </a:p>
        </p:txBody>
      </p:sp>
    </p:spTree>
    <p:extLst>
      <p:ext uri="{BB962C8B-B14F-4D97-AF65-F5344CB8AC3E}">
        <p14:creationId xmlns:p14="http://schemas.microsoft.com/office/powerpoint/2010/main" val="4035326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36BCD1-1B7D-41F4-BC69-7D7BAB92C454}" type="datetimeFigureOut">
              <a:rPr lang="en-US" smtClean="0"/>
              <a:t>9/26/2017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7D73AA-E1D1-430E-A145-5111F3B45AA5}" type="slidenum">
              <a:rPr lang="en-US" smtClean="0"/>
              <a:t>‹#›</a:t>
            </a:fld>
            <a:endParaRPr lang="en-US"/>
          </a:p>
        </p:txBody>
      </p:sp>
    </p:spTree>
    <p:extLst>
      <p:ext uri="{BB962C8B-B14F-4D97-AF65-F5344CB8AC3E}">
        <p14:creationId xmlns:p14="http://schemas.microsoft.com/office/powerpoint/2010/main" val="138216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36BCD1-1B7D-41F4-BC69-7D7BAB92C454}" type="datetimeFigureOut">
              <a:rPr lang="en-US" smtClean="0"/>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7D73AA-E1D1-430E-A145-5111F3B45AA5}" type="slidenum">
              <a:rPr lang="en-US" smtClean="0"/>
              <a:t>‹#›</a:t>
            </a:fld>
            <a:endParaRPr lang="en-US"/>
          </a:p>
        </p:txBody>
      </p:sp>
    </p:spTree>
    <p:extLst>
      <p:ext uri="{BB962C8B-B14F-4D97-AF65-F5344CB8AC3E}">
        <p14:creationId xmlns:p14="http://schemas.microsoft.com/office/powerpoint/2010/main" val="3173702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36BCD1-1B7D-41F4-BC69-7D7BAB92C454}" type="datetimeFigureOut">
              <a:rPr lang="en-US" smtClean="0"/>
              <a:t>9/26/2017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7D73AA-E1D1-430E-A145-5111F3B45AA5}" type="slidenum">
              <a:rPr lang="en-US" smtClean="0"/>
              <a:t>‹#›</a:t>
            </a:fld>
            <a:endParaRPr lang="en-US"/>
          </a:p>
        </p:txBody>
      </p:sp>
    </p:spTree>
    <p:extLst>
      <p:ext uri="{BB962C8B-B14F-4D97-AF65-F5344CB8AC3E}">
        <p14:creationId xmlns:p14="http://schemas.microsoft.com/office/powerpoint/2010/main" val="421180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36BCD1-1B7D-41F4-BC69-7D7BAB92C454}" type="datetimeFigureOut">
              <a:rPr lang="en-US" smtClean="0"/>
              <a:t>9/26/2017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7D73AA-E1D1-430E-A145-5111F3B45AA5}" type="slidenum">
              <a:rPr lang="en-US" smtClean="0"/>
              <a:t>‹#›</a:t>
            </a:fld>
            <a:endParaRPr lang="en-US"/>
          </a:p>
        </p:txBody>
      </p:sp>
    </p:spTree>
    <p:extLst>
      <p:ext uri="{BB962C8B-B14F-4D97-AF65-F5344CB8AC3E}">
        <p14:creationId xmlns:p14="http://schemas.microsoft.com/office/powerpoint/2010/main" val="3138020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youtu.be/6CcLj4wQXWQ"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youtu.be/6CcLj4wQXWQ"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ApmPQDAzYyM"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prezi.com/rutfyydkimgn/?utm_campaign=share&amp;utm_medium=copy&amp;rc=ex0share"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58.jfif"/><Relationship Id="rId5" Type="http://schemas.openxmlformats.org/officeDocument/2006/relationships/image" Target="../media/image57.jfif"/><Relationship Id="rId4" Type="http://schemas.openxmlformats.org/officeDocument/2006/relationships/image" Target="../media/image56.jpg"/></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4019" y="222140"/>
            <a:ext cx="10483701" cy="2387600"/>
          </a:xfrm>
        </p:spPr>
        <p:txBody>
          <a:bodyPr>
            <a:normAutofit fontScale="90000"/>
          </a:bodyPr>
          <a:lstStyle/>
          <a:p>
            <a:r>
              <a:rPr lang="en-US" sz="20000" dirty="0" smtClean="0">
                <a:latin typeface="Freestyle Script" panose="030804020302050B0404" pitchFamily="66" charset="0"/>
              </a:rPr>
              <a:t>Tone</a:t>
            </a:r>
            <a:r>
              <a:rPr lang="en-US" sz="19900" dirty="0" smtClean="0">
                <a:latin typeface="Freestyle Script" panose="030804020302050B0404" pitchFamily="66" charset="0"/>
              </a:rPr>
              <a:t> </a:t>
            </a:r>
            <a:r>
              <a:rPr lang="en-US" sz="11500" dirty="0" smtClean="0">
                <a:latin typeface="Andalus" panose="02020603050405020304" pitchFamily="18" charset="-78"/>
                <a:cs typeface="Andalus" panose="02020603050405020304" pitchFamily="18" charset="-78"/>
              </a:rPr>
              <a:t>and</a:t>
            </a:r>
            <a:r>
              <a:rPr lang="en-US" sz="11500" dirty="0" smtClean="0">
                <a:latin typeface="Freestyle Script" panose="030804020302050B0404" pitchFamily="66" charset="0"/>
              </a:rPr>
              <a:t>  </a:t>
            </a:r>
            <a:r>
              <a:rPr lang="en-US" sz="20000" dirty="0" smtClean="0">
                <a:latin typeface="Freestyle Script" panose="030804020302050B0404" pitchFamily="66" charset="0"/>
              </a:rPr>
              <a:t>Mood</a:t>
            </a:r>
            <a:endParaRPr lang="en-US" sz="11500" dirty="0">
              <a:latin typeface="Freestyle Script" panose="030804020302050B0404" pitchFamily="66" charset="0"/>
            </a:endParaRPr>
          </a:p>
        </p:txBody>
      </p:sp>
      <p:sp>
        <p:nvSpPr>
          <p:cNvPr id="4" name="Freeform 3"/>
          <p:cNvSpPr/>
          <p:nvPr/>
        </p:nvSpPr>
        <p:spPr>
          <a:xfrm>
            <a:off x="1545265" y="1855680"/>
            <a:ext cx="9271591" cy="760523"/>
          </a:xfrm>
          <a:custGeom>
            <a:avLst/>
            <a:gdLst>
              <a:gd name="connsiteX0" fmla="*/ 0 w 9271591"/>
              <a:gd name="connsiteY0" fmla="*/ 221213 h 760523"/>
              <a:gd name="connsiteX1" fmla="*/ 2792819 w 9271591"/>
              <a:gd name="connsiteY1" fmla="*/ 228301 h 760523"/>
              <a:gd name="connsiteX2" fmla="*/ 3742661 w 9271591"/>
              <a:gd name="connsiteY2" fmla="*/ 696134 h 760523"/>
              <a:gd name="connsiteX3" fmla="*/ 4501116 w 9271591"/>
              <a:gd name="connsiteY3" fmla="*/ 214125 h 760523"/>
              <a:gd name="connsiteX4" fmla="*/ 5146158 w 9271591"/>
              <a:gd name="connsiteY4" fmla="*/ 759929 h 760523"/>
              <a:gd name="connsiteX5" fmla="*/ 5784112 w 9271591"/>
              <a:gd name="connsiteY5" fmla="*/ 86534 h 760523"/>
              <a:gd name="connsiteX6" fmla="*/ 9271591 w 9271591"/>
              <a:gd name="connsiteY6" fmla="*/ 29827 h 76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71591" h="760523">
                <a:moveTo>
                  <a:pt x="0" y="221213"/>
                </a:moveTo>
                <a:cubicBezTo>
                  <a:pt x="1084521" y="185180"/>
                  <a:pt x="2169042" y="149148"/>
                  <a:pt x="2792819" y="228301"/>
                </a:cubicBezTo>
                <a:cubicBezTo>
                  <a:pt x="3416596" y="307454"/>
                  <a:pt x="3457945" y="698497"/>
                  <a:pt x="3742661" y="696134"/>
                </a:cubicBezTo>
                <a:cubicBezTo>
                  <a:pt x="4027377" y="693771"/>
                  <a:pt x="4267200" y="203493"/>
                  <a:pt x="4501116" y="214125"/>
                </a:cubicBezTo>
                <a:cubicBezTo>
                  <a:pt x="4735032" y="224757"/>
                  <a:pt x="4932325" y="781194"/>
                  <a:pt x="5146158" y="759929"/>
                </a:cubicBezTo>
                <a:cubicBezTo>
                  <a:pt x="5359991" y="738664"/>
                  <a:pt x="5096540" y="208218"/>
                  <a:pt x="5784112" y="86534"/>
                </a:cubicBezTo>
                <a:cubicBezTo>
                  <a:pt x="6471684" y="-35150"/>
                  <a:pt x="7871637" y="-2662"/>
                  <a:pt x="9271591" y="29827"/>
                </a:cubicBezTo>
              </a:path>
            </a:pathLst>
          </a:cu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8867" y="2736111"/>
            <a:ext cx="4988442" cy="3990753"/>
          </a:xfrm>
          <a:prstGeom prst="rect">
            <a:avLst/>
          </a:prstGeom>
        </p:spPr>
      </p:pic>
      <p:sp>
        <p:nvSpPr>
          <p:cNvPr id="7" name="TextBox 6"/>
          <p:cNvSpPr txBox="1"/>
          <p:nvPr/>
        </p:nvSpPr>
        <p:spPr>
          <a:xfrm>
            <a:off x="2959396" y="2729648"/>
            <a:ext cx="2048539" cy="646331"/>
          </a:xfrm>
          <a:prstGeom prst="rect">
            <a:avLst/>
          </a:prstGeom>
          <a:noFill/>
        </p:spPr>
        <p:txBody>
          <a:bodyPr wrap="square" rtlCol="0">
            <a:prstTxWarp prst="textCurveDown">
              <a:avLst/>
            </a:prstTxWarp>
            <a:spAutoFit/>
          </a:bodyPr>
          <a:lstStyle/>
          <a:p>
            <a:r>
              <a:rPr lang="en-US" sz="3600" dirty="0" smtClean="0">
                <a:solidFill>
                  <a:schemeClr val="accent6">
                    <a:lumMod val="75000"/>
                  </a:schemeClr>
                </a:solidFill>
                <a:latin typeface="Lucida Handwriting" panose="03010101010101010101" pitchFamily="66" charset="0"/>
              </a:rPr>
              <a:t>Tone</a:t>
            </a:r>
            <a:endParaRPr lang="en-US" sz="3600" dirty="0">
              <a:solidFill>
                <a:schemeClr val="accent6">
                  <a:lumMod val="75000"/>
                </a:schemeClr>
              </a:solidFill>
              <a:latin typeface="Lucida Handwriting" panose="03010101010101010101" pitchFamily="66" charset="0"/>
            </a:endParaRPr>
          </a:p>
        </p:txBody>
      </p:sp>
      <p:sp>
        <p:nvSpPr>
          <p:cNvPr id="8" name="TextBox 7"/>
          <p:cNvSpPr txBox="1"/>
          <p:nvPr/>
        </p:nvSpPr>
        <p:spPr>
          <a:xfrm>
            <a:off x="6857999" y="5405478"/>
            <a:ext cx="2048539" cy="584775"/>
          </a:xfrm>
          <a:prstGeom prst="rect">
            <a:avLst/>
          </a:prstGeom>
          <a:noFill/>
        </p:spPr>
        <p:txBody>
          <a:bodyPr wrap="square" rtlCol="0">
            <a:prstTxWarp prst="textChevronInverted">
              <a:avLst/>
            </a:prstTxWarp>
            <a:spAutoFit/>
          </a:bodyPr>
          <a:lstStyle/>
          <a:p>
            <a:r>
              <a:rPr lang="en-US" sz="3200" dirty="0" smtClean="0">
                <a:solidFill>
                  <a:schemeClr val="accent6">
                    <a:lumMod val="75000"/>
                  </a:schemeClr>
                </a:solidFill>
                <a:latin typeface="Lucida Handwriting" panose="03010101010101010101" pitchFamily="66" charset="0"/>
              </a:rPr>
              <a:t>Mood</a:t>
            </a:r>
            <a:endParaRPr lang="en-US" sz="3200" dirty="0">
              <a:solidFill>
                <a:schemeClr val="accent6">
                  <a:lumMod val="75000"/>
                </a:schemeClr>
              </a:solidFill>
              <a:latin typeface="Lucida Handwriting" panose="03010101010101010101" pitchFamily="66" charset="0"/>
            </a:endParaRPr>
          </a:p>
        </p:txBody>
      </p:sp>
    </p:spTree>
    <p:extLst>
      <p:ext uri="{BB962C8B-B14F-4D97-AF65-F5344CB8AC3E}">
        <p14:creationId xmlns:p14="http://schemas.microsoft.com/office/powerpoint/2010/main" val="19605029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80630" y="3618375"/>
            <a:ext cx="11984666" cy="14177"/>
          </a:xfrm>
          <a:prstGeom prst="line">
            <a:avLst/>
          </a:prstGeom>
          <a:ln w="2032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0627" y="0"/>
            <a:ext cx="11984666" cy="1325563"/>
          </a:xfrm>
        </p:spPr>
        <p:txBody>
          <a:bodyPr>
            <a:normAutofit fontScale="90000"/>
          </a:bodyPr>
          <a:lstStyle/>
          <a:p>
            <a:r>
              <a:rPr lang="en-US" dirty="0" smtClean="0">
                <a:latin typeface="Andalus" panose="02020603050405020304" pitchFamily="18" charset="-78"/>
                <a:cs typeface="Andalus" panose="02020603050405020304" pitchFamily="18" charset="-78"/>
              </a:rPr>
              <a:t>Connotation with </a:t>
            </a:r>
            <a:r>
              <a:rPr lang="en-US" sz="5400" dirty="0" smtClean="0">
                <a:solidFill>
                  <a:srgbClr val="7030A0"/>
                </a:solidFill>
                <a:latin typeface="Lucida Handwriting" panose="03010101010101010101" pitchFamily="66" charset="0"/>
              </a:rPr>
              <a:t>Animals</a:t>
            </a:r>
            <a:r>
              <a:rPr lang="en-US" dirty="0" smtClean="0"/>
              <a:t>: </a:t>
            </a:r>
            <a:r>
              <a:rPr lang="en-US" sz="6600" dirty="0" smtClean="0">
                <a:solidFill>
                  <a:schemeClr val="accent5">
                    <a:lumMod val="75000"/>
                  </a:schemeClr>
                </a:solidFill>
                <a:latin typeface="Bradley Hand ITC" panose="03070402050302030203" pitchFamily="66" charset="0"/>
              </a:rPr>
              <a:t>The Activity</a:t>
            </a:r>
            <a:endParaRPr lang="en-US" dirty="0">
              <a:solidFill>
                <a:schemeClr val="accent5">
                  <a:lumMod val="75000"/>
                </a:schemeClr>
              </a:solidFill>
              <a:latin typeface="Bradley Hand ITC" panose="03070402050302030203" pitchFamily="66" charset="0"/>
            </a:endParaRPr>
          </a:p>
        </p:txBody>
      </p:sp>
      <p:sp>
        <p:nvSpPr>
          <p:cNvPr id="3" name="Content Placeholder 2"/>
          <p:cNvSpPr>
            <a:spLocks noGrp="1"/>
          </p:cNvSpPr>
          <p:nvPr>
            <p:ph idx="1"/>
          </p:nvPr>
        </p:nvSpPr>
        <p:spPr>
          <a:xfrm>
            <a:off x="1323753" y="1958035"/>
            <a:ext cx="9638414" cy="3349033"/>
          </a:xfrm>
          <a:solidFill>
            <a:schemeClr val="bg1"/>
          </a:solidFill>
          <a:ln>
            <a:solidFill>
              <a:srgbClr val="002060"/>
            </a:solidFill>
          </a:ln>
        </p:spPr>
        <p:txBody>
          <a:bodyPr>
            <a:normAutofit/>
          </a:bodyPr>
          <a:lstStyle/>
          <a:p>
            <a:pPr marL="0" indent="0">
              <a:buNone/>
            </a:pPr>
            <a:r>
              <a:rPr lang="en-US" sz="3600" dirty="0" smtClean="0">
                <a:solidFill>
                  <a:schemeClr val="accent5">
                    <a:lumMod val="75000"/>
                  </a:schemeClr>
                </a:solidFill>
                <a:latin typeface="Lucida Handwriting" panose="03010101010101010101" pitchFamily="66" charset="0"/>
              </a:rPr>
              <a:t>Directions: </a:t>
            </a:r>
          </a:p>
          <a:p>
            <a:pPr marL="0" indent="0" algn="ctr">
              <a:buNone/>
            </a:pPr>
            <a:r>
              <a:rPr lang="en-US" sz="4000" dirty="0" smtClean="0">
                <a:latin typeface="Andalus" panose="02020603050405020304" pitchFamily="18" charset="-78"/>
                <a:cs typeface="Andalus" panose="02020603050405020304" pitchFamily="18" charset="-78"/>
              </a:rPr>
              <a:t>With a partner, use the </a:t>
            </a:r>
          </a:p>
          <a:p>
            <a:pPr marL="0" indent="0" algn="ctr">
              <a:buNone/>
            </a:pPr>
            <a:r>
              <a:rPr lang="en-US" sz="4000" dirty="0" smtClean="0">
                <a:solidFill>
                  <a:srgbClr val="7030A0"/>
                </a:solidFill>
                <a:latin typeface="Lucida Handwriting" panose="03010101010101010101" pitchFamily="66" charset="0"/>
              </a:rPr>
              <a:t>Connotative Animals Worksheet</a:t>
            </a:r>
          </a:p>
          <a:p>
            <a:pPr marL="0" indent="0" algn="ctr">
              <a:buNone/>
            </a:pPr>
            <a:r>
              <a:rPr lang="en-US" sz="4000" dirty="0" smtClean="0">
                <a:latin typeface="Andalus" panose="02020603050405020304" pitchFamily="18" charset="-78"/>
                <a:cs typeface="Andalus" panose="02020603050405020304" pitchFamily="18" charset="-78"/>
              </a:rPr>
              <a:t>To determine the denotation and connotation of several common animals.</a:t>
            </a:r>
            <a:endParaRPr lang="en-US" sz="32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592688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79" y="88678"/>
            <a:ext cx="10515600" cy="1325563"/>
          </a:xfrm>
        </p:spPr>
        <p:txBody>
          <a:bodyPr/>
          <a:lstStyle/>
          <a:p>
            <a:r>
              <a:rPr lang="en-US" dirty="0" smtClean="0">
                <a:latin typeface="Andalus" panose="02020603050405020304" pitchFamily="18" charset="-78"/>
                <a:cs typeface="Andalus" panose="02020603050405020304" pitchFamily="18" charset="-78"/>
              </a:rPr>
              <a:t>Connotations</a:t>
            </a:r>
            <a:r>
              <a:rPr lang="en-US" dirty="0" smtClean="0"/>
              <a:t> of </a:t>
            </a:r>
            <a:r>
              <a:rPr lang="en-US" sz="5400" u="sng" dirty="0" smtClean="0">
                <a:solidFill>
                  <a:srgbClr val="002060"/>
                </a:solidFill>
                <a:latin typeface="Lucida Handwriting" panose="03010101010101010101" pitchFamily="66" charset="0"/>
              </a:rPr>
              <a:t>Animals</a:t>
            </a:r>
            <a:endParaRPr lang="en-US" u="sng" dirty="0">
              <a:solidFill>
                <a:srgbClr val="002060"/>
              </a:solidFill>
              <a:latin typeface="Lucida Handwriting" panose="03010101010101010101" pitchFamily="66" charset="0"/>
            </a:endParaRPr>
          </a:p>
        </p:txBody>
      </p:sp>
      <p:sp>
        <p:nvSpPr>
          <p:cNvPr id="4" name="TextBox 3"/>
          <p:cNvSpPr txBox="1"/>
          <p:nvPr/>
        </p:nvSpPr>
        <p:spPr>
          <a:xfrm>
            <a:off x="735692" y="1478039"/>
            <a:ext cx="4956270" cy="3724096"/>
          </a:xfrm>
          <a:prstGeom prst="rect">
            <a:avLst/>
          </a:prstGeom>
          <a:noFill/>
          <a:ln>
            <a:solidFill>
              <a:srgbClr val="002060"/>
            </a:solidFill>
          </a:ln>
        </p:spPr>
        <p:txBody>
          <a:bodyPr wrap="square" rtlCol="0">
            <a:spAutoFit/>
          </a:bodyPr>
          <a:lstStyle/>
          <a:p>
            <a:r>
              <a:rPr lang="en-US" sz="4000" dirty="0" smtClean="0">
                <a:latin typeface="Andalus" panose="02020603050405020304" pitchFamily="18" charset="-78"/>
                <a:cs typeface="Andalus" panose="02020603050405020304" pitchFamily="18" charset="-78"/>
              </a:rPr>
              <a:t>Snake:</a:t>
            </a:r>
          </a:p>
          <a:p>
            <a:r>
              <a:rPr lang="en-US" sz="3600" dirty="0" smtClean="0">
                <a:solidFill>
                  <a:srgbClr val="00B050"/>
                </a:solidFill>
                <a:latin typeface="Bradley Hand ITC" panose="03070402050302030203" pitchFamily="66" charset="0"/>
                <a:cs typeface="Andalus" panose="02020603050405020304" pitchFamily="18" charset="-78"/>
              </a:rPr>
              <a:t>Feared for its deception</a:t>
            </a:r>
          </a:p>
          <a:p>
            <a:r>
              <a:rPr lang="en-US" sz="4000" dirty="0" smtClean="0">
                <a:latin typeface="Andalus" panose="02020603050405020304" pitchFamily="18" charset="-78"/>
                <a:cs typeface="Andalus" panose="02020603050405020304" pitchFamily="18" charset="-78"/>
              </a:rPr>
              <a:t>Fox: </a:t>
            </a:r>
          </a:p>
          <a:p>
            <a:r>
              <a:rPr lang="en-US" sz="4000" dirty="0" smtClean="0">
                <a:solidFill>
                  <a:srgbClr val="00B050"/>
                </a:solidFill>
                <a:latin typeface="Bradley Hand ITC" panose="03070402050302030203" pitchFamily="66" charset="0"/>
                <a:cs typeface="Andalus" panose="02020603050405020304" pitchFamily="18" charset="-78"/>
              </a:rPr>
              <a:t>Sneaky or Sly.</a:t>
            </a:r>
          </a:p>
          <a:p>
            <a:r>
              <a:rPr lang="en-US" sz="4000" dirty="0" smtClean="0">
                <a:latin typeface="Andalus" panose="02020603050405020304" pitchFamily="18" charset="-78"/>
                <a:cs typeface="Andalus" panose="02020603050405020304" pitchFamily="18" charset="-78"/>
              </a:rPr>
              <a:t>Shark:</a:t>
            </a:r>
          </a:p>
          <a:p>
            <a:r>
              <a:rPr lang="en-US" sz="4000" dirty="0" smtClean="0">
                <a:solidFill>
                  <a:srgbClr val="00B050"/>
                </a:solidFill>
                <a:latin typeface="Bradley Hand ITC" panose="03070402050302030203" pitchFamily="66" charset="0"/>
                <a:cs typeface="Andalus" panose="02020603050405020304" pitchFamily="18" charset="-78"/>
              </a:rPr>
              <a:t>Ruthless </a:t>
            </a:r>
          </a:p>
        </p:txBody>
      </p:sp>
      <p:sp>
        <p:nvSpPr>
          <p:cNvPr id="5" name="TextBox 4"/>
          <p:cNvSpPr txBox="1"/>
          <p:nvPr/>
        </p:nvSpPr>
        <p:spPr>
          <a:xfrm>
            <a:off x="5865968" y="1447261"/>
            <a:ext cx="5354926" cy="3785652"/>
          </a:xfrm>
          <a:prstGeom prst="rect">
            <a:avLst/>
          </a:prstGeom>
          <a:noFill/>
          <a:ln>
            <a:solidFill>
              <a:srgbClr val="002060"/>
            </a:solidFill>
          </a:ln>
        </p:spPr>
        <p:txBody>
          <a:bodyPr wrap="square" rtlCol="0">
            <a:spAutoFit/>
          </a:bodyPr>
          <a:lstStyle/>
          <a:p>
            <a:r>
              <a:rPr lang="en-US" sz="4000" dirty="0" smtClean="0">
                <a:latin typeface="Andalus" panose="02020603050405020304" pitchFamily="18" charset="-78"/>
                <a:cs typeface="Andalus" panose="02020603050405020304" pitchFamily="18" charset="-78"/>
              </a:rPr>
              <a:t>Dove:</a:t>
            </a:r>
          </a:p>
          <a:p>
            <a:r>
              <a:rPr lang="en-US" sz="4000" dirty="0" smtClean="0">
                <a:solidFill>
                  <a:srgbClr val="00B050"/>
                </a:solidFill>
                <a:latin typeface="Bradley Hand ITC" panose="03070402050302030203" pitchFamily="66" charset="0"/>
                <a:cs typeface="Andalus" panose="02020603050405020304" pitchFamily="18" charset="-78"/>
              </a:rPr>
              <a:t>Gentle</a:t>
            </a:r>
            <a:endParaRPr lang="en-US" sz="4000" dirty="0" smtClean="0">
              <a:latin typeface="Andalus" panose="02020603050405020304" pitchFamily="18" charset="-78"/>
              <a:cs typeface="Andalus" panose="02020603050405020304" pitchFamily="18" charset="-78"/>
            </a:endParaRPr>
          </a:p>
          <a:p>
            <a:r>
              <a:rPr lang="en-US" sz="4000" dirty="0" smtClean="0">
                <a:latin typeface="Andalus" panose="02020603050405020304" pitchFamily="18" charset="-78"/>
                <a:cs typeface="Andalus" panose="02020603050405020304" pitchFamily="18" charset="-78"/>
              </a:rPr>
              <a:t>Chicks: </a:t>
            </a:r>
          </a:p>
          <a:p>
            <a:r>
              <a:rPr lang="en-US" sz="4000" dirty="0" smtClean="0">
                <a:solidFill>
                  <a:srgbClr val="00B050"/>
                </a:solidFill>
                <a:latin typeface="Bradley Hand ITC" panose="03070402050302030203" pitchFamily="66" charset="0"/>
                <a:cs typeface="Andalus" panose="02020603050405020304" pitchFamily="18" charset="-78"/>
              </a:rPr>
              <a:t>A female of desire</a:t>
            </a:r>
          </a:p>
          <a:p>
            <a:r>
              <a:rPr lang="en-US" sz="4000" dirty="0" smtClean="0">
                <a:latin typeface="Andalus" panose="02020603050405020304" pitchFamily="18" charset="-78"/>
                <a:cs typeface="Andalus" panose="02020603050405020304" pitchFamily="18" charset="-78"/>
              </a:rPr>
              <a:t>Owl:</a:t>
            </a:r>
          </a:p>
          <a:p>
            <a:r>
              <a:rPr lang="en-US" sz="4000" dirty="0" smtClean="0">
                <a:solidFill>
                  <a:srgbClr val="00B050"/>
                </a:solidFill>
                <a:latin typeface="Bradley Hand ITC" panose="03070402050302030203" pitchFamily="66" charset="0"/>
                <a:cs typeface="Andalus" panose="02020603050405020304" pitchFamily="18" charset="-78"/>
              </a:rPr>
              <a:t>Wise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6391" y="1771982"/>
            <a:ext cx="1175571" cy="132917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6391" y="3289005"/>
            <a:ext cx="996325" cy="136772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1342" y="4656728"/>
            <a:ext cx="1815049" cy="171918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0642" y="1172500"/>
            <a:ext cx="1289214" cy="158393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4693" y="2756430"/>
            <a:ext cx="1204433" cy="120443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3445" y="4106234"/>
            <a:ext cx="1779970" cy="2385527"/>
          </a:xfrm>
          <a:prstGeom prst="rect">
            <a:avLst/>
          </a:prstGeom>
        </p:spPr>
      </p:pic>
    </p:spTree>
    <p:extLst>
      <p:ext uri="{BB962C8B-B14F-4D97-AF65-F5344CB8AC3E}">
        <p14:creationId xmlns:p14="http://schemas.microsoft.com/office/powerpoint/2010/main" val="12006152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0551" y="3193508"/>
            <a:ext cx="3384935" cy="3336578"/>
          </a:xfrm>
          <a:prstGeom prst="rect">
            <a:avLst/>
          </a:prstGeom>
        </p:spPr>
      </p:pic>
      <p:sp>
        <p:nvSpPr>
          <p:cNvPr id="2" name="Title 1"/>
          <p:cNvSpPr>
            <a:spLocks noGrp="1"/>
          </p:cNvSpPr>
          <p:nvPr>
            <p:ph type="title"/>
          </p:nvPr>
        </p:nvSpPr>
        <p:spPr>
          <a:xfrm>
            <a:off x="65568" y="117032"/>
            <a:ext cx="7065334" cy="1325563"/>
          </a:xfrm>
        </p:spPr>
        <p:style>
          <a:lnRef idx="2">
            <a:schemeClr val="accent1"/>
          </a:lnRef>
          <a:fillRef idx="1">
            <a:schemeClr val="lt1"/>
          </a:fillRef>
          <a:effectRef idx="0">
            <a:schemeClr val="accent1"/>
          </a:effectRef>
          <a:fontRef idx="minor">
            <a:schemeClr val="dk1"/>
          </a:fontRef>
        </p:style>
        <p:txBody>
          <a:bodyPr>
            <a:normAutofit/>
          </a:bodyPr>
          <a:lstStyle/>
          <a:p>
            <a:r>
              <a:rPr lang="en-US" sz="6000" dirty="0" smtClean="0">
                <a:solidFill>
                  <a:schemeClr val="accent5"/>
                </a:solidFill>
                <a:latin typeface="Andalus" panose="02020603050405020304" pitchFamily="18" charset="-78"/>
                <a:cs typeface="Andalus" panose="02020603050405020304" pitchFamily="18" charset="-78"/>
              </a:rPr>
              <a:t>What’s in a name?</a:t>
            </a:r>
            <a:endParaRPr lang="en-US" sz="6000" dirty="0">
              <a:solidFill>
                <a:schemeClr val="accent5"/>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703521" y="1726388"/>
            <a:ext cx="10515600" cy="4351338"/>
          </a:xfrm>
        </p:spPr>
        <p:txBody>
          <a:bodyPr>
            <a:normAutofit/>
          </a:bodyPr>
          <a:lstStyle/>
          <a:p>
            <a:pPr marL="0" indent="0" algn="ctr">
              <a:lnSpc>
                <a:spcPct val="150000"/>
              </a:lnSpc>
              <a:buNone/>
            </a:pPr>
            <a:r>
              <a:rPr lang="en-US" sz="4000" dirty="0" smtClean="0">
                <a:latin typeface="Lucida Handwriting" panose="03010101010101010101" pitchFamily="66" charset="0"/>
              </a:rPr>
              <a:t>“What’s in a name? That which we call a rose by any other name would smell as sweet”</a:t>
            </a:r>
          </a:p>
          <a:p>
            <a:pPr marL="0" indent="0" algn="ctr">
              <a:lnSpc>
                <a:spcPct val="150000"/>
              </a:lnSpc>
              <a:buNone/>
            </a:pPr>
            <a:r>
              <a:rPr lang="en-US" sz="4000" dirty="0" smtClean="0">
                <a:latin typeface="Andalus" panose="02020603050405020304" pitchFamily="18" charset="-78"/>
                <a:cs typeface="Andalus" panose="02020603050405020304" pitchFamily="18" charset="-78"/>
              </a:rPr>
              <a:t>-William Shakespeare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404" y="4586177"/>
            <a:ext cx="1555898" cy="1555898"/>
          </a:xfrm>
          <a:prstGeom prst="rect">
            <a:avLst/>
          </a:prstGeom>
        </p:spPr>
      </p:pic>
    </p:spTree>
    <p:extLst>
      <p:ext uri="{BB962C8B-B14F-4D97-AF65-F5344CB8AC3E}">
        <p14:creationId xmlns:p14="http://schemas.microsoft.com/office/powerpoint/2010/main" val="31165821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68" y="117032"/>
            <a:ext cx="7065334" cy="1325563"/>
          </a:xfrm>
        </p:spPr>
        <p:style>
          <a:lnRef idx="2">
            <a:schemeClr val="accent1"/>
          </a:lnRef>
          <a:fillRef idx="1">
            <a:schemeClr val="lt1"/>
          </a:fillRef>
          <a:effectRef idx="0">
            <a:schemeClr val="accent1"/>
          </a:effectRef>
          <a:fontRef idx="minor">
            <a:schemeClr val="dk1"/>
          </a:fontRef>
        </p:style>
        <p:txBody>
          <a:bodyPr>
            <a:normAutofit/>
          </a:bodyPr>
          <a:lstStyle/>
          <a:p>
            <a:r>
              <a:rPr lang="en-US" sz="6000" dirty="0" smtClean="0">
                <a:solidFill>
                  <a:schemeClr val="accent5"/>
                </a:solidFill>
                <a:latin typeface="Andalus" panose="02020603050405020304" pitchFamily="18" charset="-78"/>
                <a:cs typeface="Andalus" panose="02020603050405020304" pitchFamily="18" charset="-78"/>
              </a:rPr>
              <a:t>What’s in a name?</a:t>
            </a:r>
            <a:endParaRPr lang="en-US" sz="6000" dirty="0">
              <a:solidFill>
                <a:schemeClr val="accent5"/>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1320588" y="1177895"/>
            <a:ext cx="10515600" cy="976644"/>
          </a:xfrm>
        </p:spPr>
        <p:txBody>
          <a:bodyPr>
            <a:normAutofit lnSpcReduction="10000"/>
          </a:bodyPr>
          <a:lstStyle/>
          <a:p>
            <a:pPr marL="0" indent="0" algn="ctr">
              <a:lnSpc>
                <a:spcPct val="150000"/>
              </a:lnSpc>
              <a:buNone/>
            </a:pPr>
            <a:r>
              <a:rPr lang="en-US" sz="4000" dirty="0" smtClean="0">
                <a:latin typeface="Andalus" panose="02020603050405020304" pitchFamily="18" charset="-78"/>
                <a:cs typeface="Andalus" panose="02020603050405020304" pitchFamily="18" charset="-78"/>
              </a:rPr>
              <a:t>Consider the following sports teams: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163" y="2229304"/>
            <a:ext cx="2091943" cy="210844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566" y="2128754"/>
            <a:ext cx="2597460" cy="217329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472" y="1984670"/>
            <a:ext cx="2695575" cy="2667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9392" y="2229304"/>
            <a:ext cx="3240350" cy="1822697"/>
          </a:xfrm>
          <a:prstGeom prst="rect">
            <a:avLst/>
          </a:prstGeom>
        </p:spPr>
      </p:pic>
      <p:sp>
        <p:nvSpPr>
          <p:cNvPr id="10" name="Content Placeholder 2"/>
          <p:cNvSpPr txBox="1">
            <a:spLocks/>
          </p:cNvSpPr>
          <p:nvPr/>
        </p:nvSpPr>
        <p:spPr>
          <a:xfrm>
            <a:off x="0" y="4481801"/>
            <a:ext cx="12100264" cy="237619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4000" dirty="0" smtClean="0">
                <a:latin typeface="Andalus" panose="02020603050405020304" pitchFamily="18" charset="-78"/>
                <a:cs typeface="Andalus" panose="02020603050405020304" pitchFamily="18" charset="-78"/>
              </a:rPr>
              <a:t>Discuss the following questions with a neighbor:</a:t>
            </a:r>
          </a:p>
          <a:p>
            <a:pPr marL="742950" indent="-742950">
              <a:lnSpc>
                <a:spcPct val="150000"/>
              </a:lnSpc>
              <a:buFont typeface="Arial" panose="020B0604020202020204" pitchFamily="34" charset="0"/>
              <a:buAutoNum type="arabicPeriod"/>
            </a:pPr>
            <a:r>
              <a:rPr lang="en-US" sz="4000" dirty="0" smtClean="0">
                <a:latin typeface="Andalus" panose="02020603050405020304" pitchFamily="18" charset="-78"/>
                <a:cs typeface="Andalus" panose="02020603050405020304" pitchFamily="18" charset="-78"/>
              </a:rPr>
              <a:t>Why were these team names chosen?</a:t>
            </a:r>
          </a:p>
          <a:p>
            <a:pPr marL="742950" indent="-742950">
              <a:lnSpc>
                <a:spcPct val="150000"/>
              </a:lnSpc>
              <a:buFont typeface="Arial" panose="020B0604020202020204" pitchFamily="34" charset="0"/>
              <a:buAutoNum type="arabicPeriod"/>
            </a:pPr>
            <a:r>
              <a:rPr lang="en-US" sz="4000" dirty="0" smtClean="0">
                <a:latin typeface="Andalus" panose="02020603050405020304" pitchFamily="18" charset="-78"/>
                <a:cs typeface="Andalus" panose="02020603050405020304" pitchFamily="18" charset="-78"/>
              </a:rPr>
              <a:t>Why is it important to have a team name that inspires an emotional response in people? </a:t>
            </a:r>
            <a:endParaRPr lang="en-US" sz="40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026158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87" y="0"/>
            <a:ext cx="11727402" cy="1325563"/>
          </a:xfrm>
        </p:spPr>
        <p:txBody>
          <a:bodyPr>
            <a:normAutofit/>
          </a:bodyPr>
          <a:lstStyle/>
          <a:p>
            <a:r>
              <a:rPr lang="en-US" sz="5400" u="sng" dirty="0" smtClean="0">
                <a:latin typeface="Andalus" panose="02020603050405020304" pitchFamily="18" charset="-78"/>
                <a:cs typeface="Andalus" panose="02020603050405020304" pitchFamily="18" charset="-78"/>
              </a:rPr>
              <a:t>Positive</a:t>
            </a:r>
            <a:r>
              <a:rPr lang="en-US" sz="5400" u="sng" dirty="0" smtClean="0"/>
              <a:t> </a:t>
            </a:r>
            <a:r>
              <a:rPr lang="en-US" sz="5400" u="sng" dirty="0" smtClean="0">
                <a:latin typeface="Lucida Handwriting" panose="03010101010101010101" pitchFamily="66" charset="0"/>
              </a:rPr>
              <a:t>VS</a:t>
            </a:r>
            <a:r>
              <a:rPr lang="en-US" sz="5400" u="sng" dirty="0" smtClean="0"/>
              <a:t> </a:t>
            </a:r>
            <a:r>
              <a:rPr lang="en-US" sz="5400" u="sng" dirty="0" smtClean="0">
                <a:latin typeface="Andalus" panose="02020603050405020304" pitchFamily="18" charset="-78"/>
                <a:cs typeface="Andalus" panose="02020603050405020304" pitchFamily="18" charset="-78"/>
              </a:rPr>
              <a:t>Negative</a:t>
            </a:r>
            <a:r>
              <a:rPr lang="en-US" sz="5400" u="sng" dirty="0" smtClean="0"/>
              <a:t> </a:t>
            </a:r>
            <a:r>
              <a:rPr lang="en-US" sz="5400" u="sng" dirty="0" smtClean="0">
                <a:latin typeface="Lucida Handwriting" panose="03010101010101010101" pitchFamily="66" charset="0"/>
              </a:rPr>
              <a:t>Connotations</a:t>
            </a:r>
            <a:endParaRPr lang="en-US" sz="5400" u="sng" dirty="0">
              <a:latin typeface="Lucida Handwriting" panose="03010101010101010101" pitchFamily="66" charset="0"/>
            </a:endParaRPr>
          </a:p>
        </p:txBody>
      </p:sp>
      <p:sp>
        <p:nvSpPr>
          <p:cNvPr id="3" name="Content Placeholder 2"/>
          <p:cNvSpPr>
            <a:spLocks noGrp="1"/>
          </p:cNvSpPr>
          <p:nvPr>
            <p:ph idx="1"/>
          </p:nvPr>
        </p:nvSpPr>
        <p:spPr>
          <a:xfrm>
            <a:off x="109491" y="1107879"/>
            <a:ext cx="11940466" cy="1392996"/>
          </a:xfrm>
        </p:spPr>
        <p:txBody>
          <a:bodyPr>
            <a:noAutofit/>
          </a:bodyPr>
          <a:lstStyle/>
          <a:p>
            <a:pPr marL="0" indent="0" algn="ctr">
              <a:buNone/>
            </a:pPr>
            <a:r>
              <a:rPr lang="en-US" sz="5400" dirty="0" smtClean="0">
                <a:solidFill>
                  <a:srgbClr val="7030A0"/>
                </a:solidFill>
                <a:latin typeface="Andalus" panose="02020603050405020304" pitchFamily="18" charset="-78"/>
                <a:cs typeface="Andalus" panose="02020603050405020304" pitchFamily="18" charset="-78"/>
              </a:rPr>
              <a:t>Words can have a positive, neutral, or negative connotation.</a:t>
            </a:r>
          </a:p>
          <a:p>
            <a:pPr marL="0" indent="0" algn="ctr">
              <a:buNone/>
            </a:pPr>
            <a:endParaRPr lang="en-US" sz="4400" b="1" u="sng" dirty="0">
              <a:solidFill>
                <a:srgbClr val="7030A0"/>
              </a:solidFill>
              <a:latin typeface="Bradley Hand ITC" panose="03070402050302030203" pitchFamily="66" charset="0"/>
              <a:cs typeface="Andalus" panose="02020603050405020304" pitchFamily="18" charset="-78"/>
            </a:endParaRPr>
          </a:p>
        </p:txBody>
      </p:sp>
      <p:sp>
        <p:nvSpPr>
          <p:cNvPr id="4" name="TextBox 3"/>
          <p:cNvSpPr txBox="1"/>
          <p:nvPr/>
        </p:nvSpPr>
        <p:spPr>
          <a:xfrm>
            <a:off x="294441" y="4009041"/>
            <a:ext cx="5752731" cy="892552"/>
          </a:xfrm>
          <a:prstGeom prst="rect">
            <a:avLst/>
          </a:prstGeom>
          <a:noFill/>
        </p:spPr>
        <p:txBody>
          <a:bodyPr wrap="square" rtlCol="0">
            <a:spAutoFit/>
          </a:bodyPr>
          <a:lstStyle/>
          <a:p>
            <a:r>
              <a:rPr lang="en-US" sz="3200" dirty="0">
                <a:latin typeface="Andalus" panose="02020603050405020304" pitchFamily="18" charset="-78"/>
                <a:cs typeface="Andalus" panose="02020603050405020304" pitchFamily="18" charset="-78"/>
              </a:rPr>
              <a:t>ambitious vs greedy</a:t>
            </a:r>
          </a:p>
          <a:p>
            <a:endParaRPr lang="en-US" sz="2000" dirty="0"/>
          </a:p>
        </p:txBody>
      </p:sp>
      <p:sp>
        <p:nvSpPr>
          <p:cNvPr id="5" name="Rectangle 4"/>
          <p:cNvSpPr/>
          <p:nvPr/>
        </p:nvSpPr>
        <p:spPr>
          <a:xfrm>
            <a:off x="307759" y="2632410"/>
            <a:ext cx="11543930" cy="1077218"/>
          </a:xfrm>
          <a:prstGeom prst="rect">
            <a:avLst/>
          </a:prstGeom>
        </p:spPr>
        <p:txBody>
          <a:bodyPr wrap="square">
            <a:spAutoFit/>
          </a:bodyPr>
          <a:lstStyle/>
          <a:p>
            <a:pPr algn="ctr"/>
            <a:r>
              <a:rPr lang="en-US" sz="3200" b="1" u="sng" dirty="0" smtClean="0">
                <a:solidFill>
                  <a:schemeClr val="accent5"/>
                </a:solidFill>
                <a:latin typeface="Bradley Hand ITC" panose="03070402050302030203" pitchFamily="66" charset="0"/>
                <a:cs typeface="Andalus" panose="02020603050405020304" pitchFamily="18" charset="-78"/>
              </a:rPr>
              <a:t>Place the following</a:t>
            </a:r>
            <a:r>
              <a:rPr lang="en-US" sz="2800" b="1" u="sng" dirty="0" smtClean="0">
                <a:solidFill>
                  <a:schemeClr val="accent5"/>
                </a:solidFill>
                <a:latin typeface="Bradley Hand ITC" panose="03070402050302030203" pitchFamily="66" charset="0"/>
                <a:cs typeface="Andalus" panose="02020603050405020304" pitchFamily="18" charset="-78"/>
              </a:rPr>
              <a:t> </a:t>
            </a:r>
            <a:r>
              <a:rPr lang="en-US" sz="3200" b="1" u="sng" dirty="0" smtClean="0">
                <a:solidFill>
                  <a:schemeClr val="accent5"/>
                </a:solidFill>
                <a:latin typeface="Bradley Hand ITC" panose="03070402050302030203" pitchFamily="66" charset="0"/>
                <a:cs typeface="Andalus" panose="02020603050405020304" pitchFamily="18" charset="-78"/>
              </a:rPr>
              <a:t>words in the Positive or Negative Connotation Column in your notes:</a:t>
            </a:r>
          </a:p>
        </p:txBody>
      </p:sp>
      <p:sp>
        <p:nvSpPr>
          <p:cNvPr id="6" name="Rectangle 5"/>
          <p:cNvSpPr/>
          <p:nvPr/>
        </p:nvSpPr>
        <p:spPr>
          <a:xfrm>
            <a:off x="1191789" y="4884940"/>
            <a:ext cx="3437159" cy="584775"/>
          </a:xfrm>
          <a:prstGeom prst="rect">
            <a:avLst/>
          </a:prstGeom>
        </p:spPr>
        <p:txBody>
          <a:bodyPr wrap="none">
            <a:spAutoFit/>
          </a:bodyPr>
          <a:lstStyle/>
          <a:p>
            <a:r>
              <a:rPr lang="en-US" sz="3200" b="0" i="0" dirty="0" smtClean="0">
                <a:effectLst/>
                <a:latin typeface="Andalus" panose="02020603050405020304" pitchFamily="18" charset="-78"/>
                <a:cs typeface="Andalus" panose="02020603050405020304" pitchFamily="18" charset="-78"/>
              </a:rPr>
              <a:t>eccentric vs weirdo</a:t>
            </a:r>
            <a:endParaRPr lang="en-US" sz="3200" b="0" i="0" dirty="0">
              <a:effectLst/>
              <a:latin typeface="Andalus" panose="02020603050405020304" pitchFamily="18" charset="-78"/>
              <a:cs typeface="Andalus" panose="02020603050405020304" pitchFamily="18" charset="-78"/>
            </a:endParaRPr>
          </a:p>
        </p:txBody>
      </p:sp>
      <p:sp>
        <p:nvSpPr>
          <p:cNvPr id="7" name="Rectangle 6"/>
          <p:cNvSpPr/>
          <p:nvPr/>
        </p:nvSpPr>
        <p:spPr>
          <a:xfrm>
            <a:off x="2794850" y="5707573"/>
            <a:ext cx="3722494" cy="584775"/>
          </a:xfrm>
          <a:prstGeom prst="rect">
            <a:avLst/>
          </a:prstGeom>
        </p:spPr>
        <p:txBody>
          <a:bodyPr wrap="none">
            <a:spAutoFit/>
          </a:bodyPr>
          <a:lstStyle/>
          <a:p>
            <a:r>
              <a:rPr lang="en-US" sz="3200" b="0" i="0" dirty="0" smtClean="0">
                <a:effectLst/>
                <a:latin typeface="Andalus" panose="02020603050405020304" pitchFamily="18" charset="-78"/>
                <a:cs typeface="Andalus" panose="02020603050405020304" pitchFamily="18" charset="-78"/>
              </a:rPr>
              <a:t>inexpensive vs cheap</a:t>
            </a:r>
            <a:endParaRPr lang="en-US" sz="3200" b="0" i="0" dirty="0">
              <a:effectLst/>
              <a:latin typeface="Andalus" panose="02020603050405020304" pitchFamily="18" charset="-78"/>
              <a:cs typeface="Andalus" panose="02020603050405020304" pitchFamily="18" charset="-78"/>
            </a:endParaRPr>
          </a:p>
        </p:txBody>
      </p:sp>
      <p:sp>
        <p:nvSpPr>
          <p:cNvPr id="8" name="Rectangle 7"/>
          <p:cNvSpPr/>
          <p:nvPr/>
        </p:nvSpPr>
        <p:spPr>
          <a:xfrm>
            <a:off x="5153173" y="4009041"/>
            <a:ext cx="5184433" cy="584775"/>
          </a:xfrm>
          <a:prstGeom prst="rect">
            <a:avLst/>
          </a:prstGeom>
        </p:spPr>
        <p:txBody>
          <a:bodyPr wrap="none">
            <a:spAutoFit/>
          </a:bodyPr>
          <a:lstStyle/>
          <a:p>
            <a:r>
              <a:rPr lang="en-US" sz="3200" b="0" i="0" dirty="0" smtClean="0">
                <a:effectLst/>
                <a:latin typeface="Andalus" panose="02020603050405020304" pitchFamily="18" charset="-78"/>
                <a:cs typeface="Andalus" panose="02020603050405020304" pitchFamily="18" charset="-78"/>
              </a:rPr>
              <a:t>manufactured home vs trailer</a:t>
            </a:r>
            <a:endParaRPr lang="en-US" sz="3200" b="0" i="0" dirty="0">
              <a:effectLst/>
              <a:latin typeface="Andalus" panose="02020603050405020304" pitchFamily="18" charset="-78"/>
              <a:cs typeface="Andalus" panose="02020603050405020304" pitchFamily="18" charset="-78"/>
            </a:endParaRPr>
          </a:p>
        </p:txBody>
      </p:sp>
      <p:sp>
        <p:nvSpPr>
          <p:cNvPr id="9" name="Rectangle 8"/>
          <p:cNvSpPr/>
          <p:nvPr/>
        </p:nvSpPr>
        <p:spPr>
          <a:xfrm>
            <a:off x="7266373" y="4809260"/>
            <a:ext cx="3371436" cy="584775"/>
          </a:xfrm>
          <a:prstGeom prst="rect">
            <a:avLst/>
          </a:prstGeom>
        </p:spPr>
        <p:txBody>
          <a:bodyPr wrap="none">
            <a:spAutoFit/>
          </a:bodyPr>
          <a:lstStyle/>
          <a:p>
            <a:r>
              <a:rPr lang="en-US" sz="3200" b="0" i="0" dirty="0" smtClean="0">
                <a:effectLst/>
                <a:latin typeface="Andalus" panose="02020603050405020304" pitchFamily="18" charset="-78"/>
                <a:cs typeface="Andalus" panose="02020603050405020304" pitchFamily="18" charset="-78"/>
              </a:rPr>
              <a:t>thrifty vs. tightwad</a:t>
            </a:r>
            <a:endParaRPr lang="en-US" sz="3200" b="0" i="0" dirty="0">
              <a:effectLst/>
              <a:latin typeface="Andalus" panose="02020603050405020304" pitchFamily="18" charset="-78"/>
              <a:cs typeface="Andalus" panose="02020603050405020304" pitchFamily="18" charset="-78"/>
            </a:endParaRPr>
          </a:p>
        </p:txBody>
      </p:sp>
      <p:sp>
        <p:nvSpPr>
          <p:cNvPr id="10" name="Rectangle 9"/>
          <p:cNvSpPr/>
          <p:nvPr/>
        </p:nvSpPr>
        <p:spPr>
          <a:xfrm>
            <a:off x="9109516" y="5631893"/>
            <a:ext cx="2324675" cy="584775"/>
          </a:xfrm>
          <a:prstGeom prst="rect">
            <a:avLst/>
          </a:prstGeom>
        </p:spPr>
        <p:txBody>
          <a:bodyPr wrap="none">
            <a:spAutoFit/>
          </a:bodyPr>
          <a:lstStyle/>
          <a:p>
            <a:r>
              <a:rPr lang="en-US" sz="3200" b="0" i="0" dirty="0" smtClean="0">
                <a:effectLst/>
                <a:latin typeface="Andalus" panose="02020603050405020304" pitchFamily="18" charset="-78"/>
                <a:cs typeface="Andalus" panose="02020603050405020304" pitchFamily="18" charset="-78"/>
              </a:rPr>
              <a:t>chef vs. cook</a:t>
            </a:r>
            <a:endParaRPr lang="en-US" sz="3200" b="0" i="0" dirty="0">
              <a:effectLst/>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40815608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76" y="89917"/>
            <a:ext cx="10515600" cy="1325563"/>
          </a:xfrm>
          <a:ln w="19050">
            <a:prstDash val="lgDashDotDot"/>
          </a:ln>
        </p:spPr>
        <p:style>
          <a:lnRef idx="2">
            <a:schemeClr val="accent6"/>
          </a:lnRef>
          <a:fillRef idx="1">
            <a:schemeClr val="lt1"/>
          </a:fillRef>
          <a:effectRef idx="0">
            <a:schemeClr val="accent6"/>
          </a:effectRef>
          <a:fontRef idx="minor">
            <a:schemeClr val="dk1"/>
          </a:fontRef>
        </p:style>
        <p:txBody>
          <a:bodyPr/>
          <a:lstStyle/>
          <a:p>
            <a:r>
              <a:rPr lang="en-US" dirty="0" smtClean="0">
                <a:solidFill>
                  <a:srgbClr val="00B050"/>
                </a:solidFill>
                <a:latin typeface="Andalus" panose="02020603050405020304" pitchFamily="18" charset="-78"/>
                <a:cs typeface="Andalus" panose="02020603050405020304" pitchFamily="18" charset="-78"/>
              </a:rPr>
              <a:t>As an author, how can we choose strong connotative words?</a:t>
            </a:r>
            <a:endParaRPr lang="en-US" dirty="0">
              <a:solidFill>
                <a:srgbClr val="00B050"/>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367684" y="2148396"/>
            <a:ext cx="6663430" cy="3886524"/>
          </a:xfrm>
        </p:spPr>
        <p:txBody>
          <a:bodyPr>
            <a:normAutofit/>
          </a:bodyPr>
          <a:lstStyle/>
          <a:p>
            <a:pPr marL="0" indent="0" algn="ctr">
              <a:buNone/>
            </a:pPr>
            <a:r>
              <a:rPr lang="en-US" sz="8000" dirty="0" smtClean="0">
                <a:solidFill>
                  <a:srgbClr val="0070C0"/>
                </a:solidFill>
                <a:latin typeface="Lucida Handwriting" panose="03010101010101010101" pitchFamily="66" charset="0"/>
              </a:rPr>
              <a:t>SYNONYMS!</a:t>
            </a:r>
            <a:endParaRPr lang="en-US" sz="6000" dirty="0">
              <a:solidFill>
                <a:srgbClr val="0070C0"/>
              </a:solidFill>
              <a:latin typeface="Lucida Handwriting" panose="03010101010101010101" pitchFamily="66" charset="0"/>
            </a:endParaRPr>
          </a:p>
        </p:txBody>
      </p:sp>
      <p:pic>
        <p:nvPicPr>
          <p:cNvPr id="4" name="Picture 3"/>
          <p:cNvPicPr>
            <a:picLocks noChangeAspect="1"/>
          </p:cNvPicPr>
          <p:nvPr/>
        </p:nvPicPr>
        <p:blipFill>
          <a:blip r:embed="rId2"/>
          <a:stretch>
            <a:fillRect/>
          </a:stretch>
        </p:blipFill>
        <p:spPr>
          <a:xfrm>
            <a:off x="7279689" y="1560226"/>
            <a:ext cx="4375719" cy="529777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387" y="3203453"/>
            <a:ext cx="2290023" cy="3099693"/>
          </a:xfrm>
          <a:prstGeom prst="rect">
            <a:avLst/>
          </a:prstGeom>
        </p:spPr>
      </p:pic>
    </p:spTree>
    <p:extLst>
      <p:ext uri="{BB962C8B-B14F-4D97-AF65-F5344CB8AC3E}">
        <p14:creationId xmlns:p14="http://schemas.microsoft.com/office/powerpoint/2010/main" val="2909772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929" y="1372377"/>
            <a:ext cx="10515600" cy="1325563"/>
          </a:xfrm>
        </p:spPr>
        <p:txBody>
          <a:bodyPr>
            <a:noAutofit/>
          </a:bodyPr>
          <a:lstStyle/>
          <a:p>
            <a:r>
              <a:rPr lang="en-US" sz="9600" dirty="0" smtClean="0">
                <a:solidFill>
                  <a:srgbClr val="C00000"/>
                </a:solidFill>
                <a:latin typeface="Bradley Hand ITC" panose="03070402050302030203" pitchFamily="66" charset="0"/>
              </a:rPr>
              <a:t>Laugh:</a:t>
            </a:r>
            <a:endParaRPr lang="en-US" sz="9600" dirty="0">
              <a:solidFill>
                <a:srgbClr val="C00000"/>
              </a:solidFill>
              <a:latin typeface="Bradley Hand ITC" panose="03070402050302030203" pitchFamily="66" charset="0"/>
            </a:endParaRPr>
          </a:p>
        </p:txBody>
      </p:sp>
      <p:sp>
        <p:nvSpPr>
          <p:cNvPr id="3" name="Content Placeholder 2"/>
          <p:cNvSpPr>
            <a:spLocks noGrp="1"/>
          </p:cNvSpPr>
          <p:nvPr>
            <p:ph idx="1"/>
          </p:nvPr>
        </p:nvSpPr>
        <p:spPr>
          <a:xfrm>
            <a:off x="7517536" y="3073254"/>
            <a:ext cx="3079812" cy="4351338"/>
          </a:xfrm>
        </p:spPr>
        <p:txBody>
          <a:bodyPr>
            <a:normAutofit/>
          </a:bodyPr>
          <a:lstStyle/>
          <a:p>
            <a:pPr marL="0" indent="0">
              <a:buNone/>
            </a:pPr>
            <a:r>
              <a:rPr lang="en-US" sz="3600" u="sng" dirty="0" smtClean="0">
                <a:solidFill>
                  <a:srgbClr val="0070C0"/>
                </a:solidFill>
                <a:latin typeface="Lucida Handwriting" panose="03010101010101010101" pitchFamily="66" charset="0"/>
              </a:rPr>
              <a:t>Synonyms:</a:t>
            </a:r>
          </a:p>
          <a:p>
            <a:pPr marL="0" indent="0">
              <a:buNone/>
            </a:pPr>
            <a:r>
              <a:rPr lang="en-US" dirty="0" smtClean="0">
                <a:solidFill>
                  <a:srgbClr val="FF0000"/>
                </a:solidFill>
                <a:latin typeface="Andalus" panose="02020603050405020304" pitchFamily="18" charset="-78"/>
                <a:cs typeface="Andalus" panose="02020603050405020304" pitchFamily="18" charset="-78"/>
              </a:rPr>
              <a:t>Giggle</a:t>
            </a:r>
          </a:p>
          <a:p>
            <a:pPr marL="0" indent="0">
              <a:buNone/>
            </a:pPr>
            <a:r>
              <a:rPr lang="en-US" dirty="0" smtClean="0">
                <a:solidFill>
                  <a:srgbClr val="FF0000"/>
                </a:solidFill>
                <a:latin typeface="Andalus" panose="02020603050405020304" pitchFamily="18" charset="-78"/>
                <a:cs typeface="Andalus" panose="02020603050405020304" pitchFamily="18" charset="-78"/>
              </a:rPr>
              <a:t>Chuckle</a:t>
            </a:r>
          </a:p>
          <a:p>
            <a:pPr marL="0" indent="0">
              <a:buNone/>
            </a:pPr>
            <a:r>
              <a:rPr lang="en-US" dirty="0" smtClean="0">
                <a:solidFill>
                  <a:srgbClr val="FF0000"/>
                </a:solidFill>
                <a:latin typeface="Andalus" panose="02020603050405020304" pitchFamily="18" charset="-78"/>
                <a:cs typeface="Andalus" panose="02020603050405020304" pitchFamily="18" charset="-78"/>
              </a:rPr>
              <a:t>Cackle</a:t>
            </a:r>
          </a:p>
          <a:p>
            <a:pPr marL="0" indent="0">
              <a:buNone/>
            </a:pPr>
            <a:r>
              <a:rPr lang="en-US" dirty="0" smtClean="0">
                <a:solidFill>
                  <a:srgbClr val="FF0000"/>
                </a:solidFill>
                <a:latin typeface="Andalus" panose="02020603050405020304" pitchFamily="18" charset="-78"/>
                <a:cs typeface="Andalus" panose="02020603050405020304" pitchFamily="18" charset="-78"/>
              </a:rPr>
              <a:t>Chortle</a:t>
            </a:r>
          </a:p>
          <a:p>
            <a:pPr marL="0" indent="0">
              <a:buNone/>
            </a:pPr>
            <a:r>
              <a:rPr lang="en-US" dirty="0" smtClean="0">
                <a:solidFill>
                  <a:srgbClr val="FF0000"/>
                </a:solidFill>
                <a:latin typeface="Andalus" panose="02020603050405020304" pitchFamily="18" charset="-78"/>
                <a:cs typeface="Andalus" panose="02020603050405020304" pitchFamily="18" charset="-78"/>
              </a:rPr>
              <a:t>Hoot</a:t>
            </a:r>
          </a:p>
          <a:p>
            <a:pPr marL="0" indent="0">
              <a:buNone/>
            </a:pPr>
            <a:r>
              <a:rPr lang="en-US" dirty="0" smtClean="0">
                <a:solidFill>
                  <a:srgbClr val="FF0000"/>
                </a:solidFill>
                <a:latin typeface="Andalus" panose="02020603050405020304" pitchFamily="18" charset="-78"/>
                <a:cs typeface="Andalus" panose="02020603050405020304" pitchFamily="18" charset="-78"/>
              </a:rPr>
              <a:t>Howl</a:t>
            </a:r>
          </a:p>
          <a:p>
            <a:pPr marL="0" indent="0">
              <a:buNone/>
            </a:pPr>
            <a:endParaRPr lang="en-US" sz="3600" dirty="0">
              <a:solidFill>
                <a:srgbClr val="FF0000"/>
              </a:solidFill>
              <a:latin typeface="Bradley Hand ITC" panose="03070402050302030203" pitchFamily="66" charset="0"/>
            </a:endParaRPr>
          </a:p>
        </p:txBody>
      </p:sp>
      <p:sp>
        <p:nvSpPr>
          <p:cNvPr id="4" name="TextBox 3"/>
          <p:cNvSpPr txBox="1"/>
          <p:nvPr/>
        </p:nvSpPr>
        <p:spPr>
          <a:xfrm>
            <a:off x="9008430" y="3750297"/>
            <a:ext cx="3177836" cy="2677656"/>
          </a:xfrm>
          <a:prstGeom prst="rect">
            <a:avLst/>
          </a:prstGeom>
          <a:noFill/>
        </p:spPr>
        <p:txBody>
          <a:bodyPr wrap="square" rtlCol="0">
            <a:spAutoFit/>
          </a:bodyPr>
          <a:lstStyle/>
          <a:p>
            <a:r>
              <a:rPr lang="en-US" sz="2800" dirty="0" smtClean="0">
                <a:solidFill>
                  <a:srgbClr val="FF0000"/>
                </a:solidFill>
                <a:latin typeface="Andalus" panose="02020603050405020304" pitchFamily="18" charset="-78"/>
                <a:cs typeface="Andalus" panose="02020603050405020304" pitchFamily="18" charset="-78"/>
              </a:rPr>
              <a:t>Roar</a:t>
            </a:r>
          </a:p>
          <a:p>
            <a:r>
              <a:rPr lang="en-US" sz="2800" dirty="0" smtClean="0">
                <a:solidFill>
                  <a:srgbClr val="FF0000"/>
                </a:solidFill>
                <a:latin typeface="Andalus" panose="02020603050405020304" pitchFamily="18" charset="-78"/>
                <a:cs typeface="Andalus" panose="02020603050405020304" pitchFamily="18" charset="-78"/>
              </a:rPr>
              <a:t>Guffaw </a:t>
            </a:r>
          </a:p>
          <a:p>
            <a:r>
              <a:rPr lang="en-US" sz="2800" dirty="0" smtClean="0">
                <a:solidFill>
                  <a:srgbClr val="FF0000"/>
                </a:solidFill>
                <a:latin typeface="Andalus" panose="02020603050405020304" pitchFamily="18" charset="-78"/>
                <a:cs typeface="Andalus" panose="02020603050405020304" pitchFamily="18" charset="-78"/>
              </a:rPr>
              <a:t>Snicker</a:t>
            </a:r>
          </a:p>
          <a:p>
            <a:r>
              <a:rPr lang="en-US" sz="2800" dirty="0" smtClean="0">
                <a:solidFill>
                  <a:srgbClr val="FF0000"/>
                </a:solidFill>
                <a:latin typeface="Andalus" panose="02020603050405020304" pitchFamily="18" charset="-78"/>
                <a:cs typeface="Andalus" panose="02020603050405020304" pitchFamily="18" charset="-78"/>
              </a:rPr>
              <a:t>Burst out laughing</a:t>
            </a:r>
          </a:p>
          <a:p>
            <a:r>
              <a:rPr lang="en-US" sz="2800" dirty="0" smtClean="0">
                <a:solidFill>
                  <a:srgbClr val="FF0000"/>
                </a:solidFill>
                <a:latin typeface="Andalus" panose="02020603050405020304" pitchFamily="18" charset="-78"/>
                <a:cs typeface="Andalus" panose="02020603050405020304" pitchFamily="18" charset="-78"/>
              </a:rPr>
              <a:t>Rolling on the floor</a:t>
            </a:r>
          </a:p>
          <a:p>
            <a:r>
              <a:rPr lang="en-US" sz="2800" dirty="0" smtClean="0">
                <a:solidFill>
                  <a:srgbClr val="FF0000"/>
                </a:solidFill>
                <a:latin typeface="Andalus" panose="02020603050405020304" pitchFamily="18" charset="-78"/>
                <a:cs typeface="Andalus" panose="02020603050405020304" pitchFamily="18" charset="-78"/>
              </a:rPr>
              <a:t>Split one’s sides</a:t>
            </a:r>
            <a:endParaRPr lang="en-US" sz="2800" dirty="0"/>
          </a:p>
        </p:txBody>
      </p:sp>
      <p:sp>
        <p:nvSpPr>
          <p:cNvPr id="5" name="TextBox 4"/>
          <p:cNvSpPr txBox="1"/>
          <p:nvPr/>
        </p:nvSpPr>
        <p:spPr>
          <a:xfrm>
            <a:off x="4210604" y="1358127"/>
            <a:ext cx="7803472" cy="1384995"/>
          </a:xfrm>
          <a:prstGeom prst="rect">
            <a:avLst/>
          </a:prstGeom>
          <a:noFill/>
        </p:spPr>
        <p:txBody>
          <a:bodyPr wrap="square" rtlCol="0">
            <a:spAutoFit/>
          </a:bodyPr>
          <a:lstStyle/>
          <a:p>
            <a:r>
              <a:rPr lang="en-US" sz="2800" dirty="0" smtClean="0">
                <a:latin typeface="Andalus" panose="02020603050405020304" pitchFamily="18" charset="-78"/>
                <a:cs typeface="Andalus" panose="02020603050405020304" pitchFamily="18" charset="-78"/>
              </a:rPr>
              <a:t>Your  goal is to express the most hilarious situation. What are the strongest words to do this? What are the weakest words? WHY?</a:t>
            </a:r>
            <a:endParaRPr lang="en-US" sz="2800" dirty="0">
              <a:latin typeface="Andalus" panose="02020603050405020304" pitchFamily="18" charset="-78"/>
              <a:cs typeface="Andalus" panose="02020603050405020304" pitchFamily="18" charset="-78"/>
            </a:endParaRPr>
          </a:p>
        </p:txBody>
      </p:sp>
      <p:graphicFrame>
        <p:nvGraphicFramePr>
          <p:cNvPr id="6" name="Table 5"/>
          <p:cNvGraphicFramePr>
            <a:graphicFrameLocks noGrp="1"/>
          </p:cNvGraphicFramePr>
          <p:nvPr>
            <p:extLst>
              <p:ext uri="{D42A27DB-BD31-4B8C-83A1-F6EECF244321}">
                <p14:modId xmlns:p14="http://schemas.microsoft.com/office/powerpoint/2010/main" val="420202073"/>
              </p:ext>
            </p:extLst>
          </p:nvPr>
        </p:nvGraphicFramePr>
        <p:xfrm>
          <a:off x="243397" y="3405107"/>
          <a:ext cx="6709020" cy="3022846"/>
        </p:xfrm>
        <a:graphic>
          <a:graphicData uri="http://schemas.openxmlformats.org/drawingml/2006/table">
            <a:tbl>
              <a:tblPr firstRow="1" bandRow="1">
                <a:tableStyleId>{5C22544A-7EE6-4342-B048-85BDC9FD1C3A}</a:tableStyleId>
              </a:tblPr>
              <a:tblGrid>
                <a:gridCol w="2236340"/>
                <a:gridCol w="2236340"/>
                <a:gridCol w="2236340"/>
              </a:tblGrid>
              <a:tr h="736846">
                <a:tc>
                  <a:txBody>
                    <a:bodyPr/>
                    <a:lstStyle/>
                    <a:p>
                      <a:pPr algn="ctr"/>
                      <a:r>
                        <a:rPr lang="en-US" sz="3200" dirty="0" smtClean="0">
                          <a:solidFill>
                            <a:srgbClr val="FF0000"/>
                          </a:solidFill>
                          <a:latin typeface="Andalus" panose="02020603050405020304" pitchFamily="18" charset="-78"/>
                          <a:cs typeface="Andalus" panose="02020603050405020304" pitchFamily="18" charset="-78"/>
                        </a:rPr>
                        <a:t>Strong</a:t>
                      </a:r>
                      <a:endParaRPr lang="en-US" sz="3200" dirty="0">
                        <a:solidFill>
                          <a:srgbClr val="FF0000"/>
                        </a:solidFill>
                        <a:latin typeface="Andalus" panose="02020603050405020304" pitchFamily="18" charset="-78"/>
                        <a:cs typeface="Andalus" panose="02020603050405020304"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smtClean="0">
                          <a:solidFill>
                            <a:schemeClr val="bg2">
                              <a:lumMod val="25000"/>
                            </a:schemeClr>
                          </a:solidFill>
                          <a:latin typeface="Andalus" panose="02020603050405020304" pitchFamily="18" charset="-78"/>
                          <a:cs typeface="Andalus" panose="02020603050405020304" pitchFamily="18" charset="-78"/>
                        </a:rPr>
                        <a:t>Neutral</a:t>
                      </a:r>
                      <a:endParaRPr lang="en-US" sz="3200" dirty="0">
                        <a:solidFill>
                          <a:schemeClr val="bg2">
                            <a:lumMod val="25000"/>
                          </a:schemeClr>
                        </a:solidFill>
                        <a:latin typeface="Andalus" panose="02020603050405020304" pitchFamily="18" charset="-78"/>
                        <a:cs typeface="Andalus" panose="02020603050405020304"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smtClean="0">
                          <a:solidFill>
                            <a:srgbClr val="0070C0"/>
                          </a:solidFill>
                          <a:latin typeface="Andalus" panose="02020603050405020304" pitchFamily="18" charset="-78"/>
                          <a:cs typeface="Andalus" panose="02020603050405020304" pitchFamily="18" charset="-78"/>
                        </a:rPr>
                        <a:t>Weak</a:t>
                      </a:r>
                      <a:endParaRPr lang="en-US" sz="3200" dirty="0">
                        <a:solidFill>
                          <a:srgbClr val="0070C0"/>
                        </a:solidFill>
                        <a:latin typeface="Andalus" panose="02020603050405020304" pitchFamily="18" charset="-78"/>
                        <a:cs typeface="Andalus" panose="02020603050405020304"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84814">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TextBox 6"/>
          <p:cNvSpPr txBox="1"/>
          <p:nvPr/>
        </p:nvSpPr>
        <p:spPr>
          <a:xfrm>
            <a:off x="110232" y="159797"/>
            <a:ext cx="11452194" cy="830997"/>
          </a:xfrm>
          <a:prstGeom prst="rect">
            <a:avLst/>
          </a:prstGeom>
          <a:noFill/>
        </p:spPr>
        <p:txBody>
          <a:bodyPr wrap="square" rtlCol="0">
            <a:spAutoFit/>
          </a:bodyPr>
          <a:lstStyle/>
          <a:p>
            <a:r>
              <a:rPr lang="en-US" sz="4800" dirty="0" smtClean="0">
                <a:solidFill>
                  <a:srgbClr val="FF0000"/>
                </a:solidFill>
                <a:latin typeface="Lucida Handwriting" panose="03010101010101010101" pitchFamily="66" charset="0"/>
              </a:rPr>
              <a:t>Strong</a:t>
            </a:r>
            <a:r>
              <a:rPr lang="en-US" sz="4800" dirty="0" smtClean="0">
                <a:solidFill>
                  <a:srgbClr val="FF0000"/>
                </a:solidFill>
              </a:rPr>
              <a:t> </a:t>
            </a:r>
            <a:r>
              <a:rPr lang="en-US" sz="4800" dirty="0" smtClean="0">
                <a:latin typeface="Andalus" panose="02020603050405020304" pitchFamily="18" charset="-78"/>
                <a:cs typeface="Andalus" panose="02020603050405020304" pitchFamily="18" charset="-78"/>
              </a:rPr>
              <a:t>VS</a:t>
            </a:r>
            <a:r>
              <a:rPr lang="en-US" sz="4800" dirty="0" smtClean="0"/>
              <a:t> </a:t>
            </a:r>
            <a:r>
              <a:rPr lang="en-US" sz="4800" dirty="0" smtClean="0">
                <a:solidFill>
                  <a:srgbClr val="0070C0"/>
                </a:solidFill>
                <a:latin typeface="Lucida Handwriting" panose="03010101010101010101" pitchFamily="66" charset="0"/>
              </a:rPr>
              <a:t>Weak</a:t>
            </a:r>
            <a:r>
              <a:rPr lang="en-US" sz="4800" dirty="0" smtClean="0">
                <a:solidFill>
                  <a:srgbClr val="0070C0"/>
                </a:solidFill>
              </a:rPr>
              <a:t> </a:t>
            </a:r>
            <a:r>
              <a:rPr lang="en-US" sz="4800" dirty="0" smtClean="0">
                <a:latin typeface="Andalus" panose="02020603050405020304" pitchFamily="18" charset="-78"/>
                <a:cs typeface="Andalus" panose="02020603050405020304" pitchFamily="18" charset="-78"/>
              </a:rPr>
              <a:t>Connotations</a:t>
            </a:r>
            <a:endParaRPr lang="en-US" sz="48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082353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6241" y="1236999"/>
            <a:ext cx="3896185" cy="1325563"/>
          </a:xfrm>
        </p:spPr>
        <p:txBody>
          <a:bodyPr>
            <a:noAutofit/>
          </a:bodyPr>
          <a:lstStyle/>
          <a:p>
            <a:r>
              <a:rPr lang="en-US" sz="9600" dirty="0" smtClean="0">
                <a:solidFill>
                  <a:srgbClr val="C00000"/>
                </a:solidFill>
                <a:latin typeface="Bradley Hand ITC" panose="03070402050302030203" pitchFamily="66" charset="0"/>
              </a:rPr>
              <a:t>gross:</a:t>
            </a:r>
            <a:endParaRPr lang="en-US" sz="9600" dirty="0">
              <a:solidFill>
                <a:srgbClr val="C00000"/>
              </a:solidFill>
              <a:latin typeface="Bradley Hand ITC" panose="03070402050302030203" pitchFamily="66" charset="0"/>
            </a:endParaRPr>
          </a:p>
        </p:txBody>
      </p:sp>
      <p:sp>
        <p:nvSpPr>
          <p:cNvPr id="3" name="Content Placeholder 2"/>
          <p:cNvSpPr>
            <a:spLocks noGrp="1"/>
          </p:cNvSpPr>
          <p:nvPr>
            <p:ph idx="1"/>
          </p:nvPr>
        </p:nvSpPr>
        <p:spPr>
          <a:xfrm>
            <a:off x="7517536" y="4282460"/>
            <a:ext cx="3079812" cy="3142131"/>
          </a:xfrm>
        </p:spPr>
        <p:txBody>
          <a:bodyPr>
            <a:normAutofit/>
          </a:bodyPr>
          <a:lstStyle/>
          <a:p>
            <a:pPr marL="0" indent="0">
              <a:buNone/>
            </a:pPr>
            <a:r>
              <a:rPr lang="en-US" sz="3600" u="sng" dirty="0" smtClean="0">
                <a:solidFill>
                  <a:srgbClr val="0070C0"/>
                </a:solidFill>
                <a:latin typeface="Lucida Handwriting" panose="03010101010101010101" pitchFamily="66" charset="0"/>
              </a:rPr>
              <a:t>Synonyms:</a:t>
            </a:r>
          </a:p>
          <a:p>
            <a:pPr marL="0" indent="0" algn="ctr">
              <a:buNone/>
            </a:pPr>
            <a:r>
              <a:rPr lang="en-US" sz="13800" dirty="0" smtClean="0">
                <a:solidFill>
                  <a:srgbClr val="FF0000"/>
                </a:solidFill>
                <a:latin typeface="Andalus" panose="02020603050405020304" pitchFamily="18" charset="-78"/>
                <a:cs typeface="Andalus" panose="02020603050405020304" pitchFamily="18" charset="-78"/>
              </a:rPr>
              <a:t>?</a:t>
            </a:r>
          </a:p>
          <a:p>
            <a:pPr marL="0" indent="0">
              <a:buNone/>
            </a:pPr>
            <a:endParaRPr lang="en-US" sz="3600" dirty="0">
              <a:solidFill>
                <a:srgbClr val="FF0000"/>
              </a:solidFill>
              <a:latin typeface="Bradley Hand ITC" panose="03070402050302030203" pitchFamily="66" charset="0"/>
            </a:endParaRPr>
          </a:p>
        </p:txBody>
      </p:sp>
      <p:sp>
        <p:nvSpPr>
          <p:cNvPr id="5" name="TextBox 4"/>
          <p:cNvSpPr txBox="1"/>
          <p:nvPr/>
        </p:nvSpPr>
        <p:spPr>
          <a:xfrm>
            <a:off x="668413" y="1207282"/>
            <a:ext cx="6362701" cy="1384995"/>
          </a:xfrm>
          <a:prstGeom prst="rect">
            <a:avLst/>
          </a:prstGeom>
          <a:noFill/>
        </p:spPr>
        <p:txBody>
          <a:bodyPr wrap="square" rtlCol="0">
            <a:spAutoFit/>
          </a:bodyPr>
          <a:lstStyle/>
          <a:p>
            <a:r>
              <a:rPr lang="en-US" sz="2800" dirty="0" smtClean="0">
                <a:latin typeface="Andalus" panose="02020603050405020304" pitchFamily="18" charset="-78"/>
                <a:cs typeface="Andalus" panose="02020603050405020304" pitchFamily="18" charset="-78"/>
              </a:rPr>
              <a:t>Now you try! Find synonyms for the word gross, then place these on the chart in your notes! </a:t>
            </a:r>
            <a:endParaRPr lang="en-US" sz="2800" dirty="0">
              <a:latin typeface="Andalus" panose="02020603050405020304" pitchFamily="18" charset="-78"/>
              <a:cs typeface="Andalus" panose="02020603050405020304" pitchFamily="18" charset="-78"/>
            </a:endParaRPr>
          </a:p>
        </p:txBody>
      </p:sp>
      <p:graphicFrame>
        <p:nvGraphicFramePr>
          <p:cNvPr id="6" name="Table 5"/>
          <p:cNvGraphicFramePr>
            <a:graphicFrameLocks noGrp="1"/>
          </p:cNvGraphicFramePr>
          <p:nvPr/>
        </p:nvGraphicFramePr>
        <p:xfrm>
          <a:off x="243397" y="3405107"/>
          <a:ext cx="6709020" cy="3022846"/>
        </p:xfrm>
        <a:graphic>
          <a:graphicData uri="http://schemas.openxmlformats.org/drawingml/2006/table">
            <a:tbl>
              <a:tblPr firstRow="1" bandRow="1">
                <a:tableStyleId>{5C22544A-7EE6-4342-B048-85BDC9FD1C3A}</a:tableStyleId>
              </a:tblPr>
              <a:tblGrid>
                <a:gridCol w="2236340"/>
                <a:gridCol w="2236340"/>
                <a:gridCol w="2236340"/>
              </a:tblGrid>
              <a:tr h="736846">
                <a:tc>
                  <a:txBody>
                    <a:bodyPr/>
                    <a:lstStyle/>
                    <a:p>
                      <a:pPr algn="ctr"/>
                      <a:r>
                        <a:rPr lang="en-US" sz="3200" dirty="0" smtClean="0">
                          <a:solidFill>
                            <a:srgbClr val="FF0000"/>
                          </a:solidFill>
                          <a:latin typeface="Andalus" panose="02020603050405020304" pitchFamily="18" charset="-78"/>
                          <a:cs typeface="Andalus" panose="02020603050405020304" pitchFamily="18" charset="-78"/>
                        </a:rPr>
                        <a:t>Strong</a:t>
                      </a:r>
                      <a:endParaRPr lang="en-US" sz="3200" dirty="0">
                        <a:solidFill>
                          <a:srgbClr val="FF0000"/>
                        </a:solidFill>
                        <a:latin typeface="Andalus" panose="02020603050405020304" pitchFamily="18" charset="-78"/>
                        <a:cs typeface="Andalus" panose="02020603050405020304"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smtClean="0">
                          <a:solidFill>
                            <a:schemeClr val="bg2">
                              <a:lumMod val="25000"/>
                            </a:schemeClr>
                          </a:solidFill>
                          <a:latin typeface="Andalus" panose="02020603050405020304" pitchFamily="18" charset="-78"/>
                          <a:cs typeface="Andalus" panose="02020603050405020304" pitchFamily="18" charset="-78"/>
                        </a:rPr>
                        <a:t>Neutral</a:t>
                      </a:r>
                      <a:endParaRPr lang="en-US" sz="3200" dirty="0">
                        <a:solidFill>
                          <a:schemeClr val="bg2">
                            <a:lumMod val="25000"/>
                          </a:schemeClr>
                        </a:solidFill>
                        <a:latin typeface="Andalus" panose="02020603050405020304" pitchFamily="18" charset="-78"/>
                        <a:cs typeface="Andalus" panose="02020603050405020304"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smtClean="0">
                          <a:solidFill>
                            <a:srgbClr val="0070C0"/>
                          </a:solidFill>
                          <a:latin typeface="Andalus" panose="02020603050405020304" pitchFamily="18" charset="-78"/>
                          <a:cs typeface="Andalus" panose="02020603050405020304" pitchFamily="18" charset="-78"/>
                        </a:rPr>
                        <a:t>Weak</a:t>
                      </a:r>
                      <a:endParaRPr lang="en-US" sz="3200" dirty="0">
                        <a:solidFill>
                          <a:srgbClr val="0070C0"/>
                        </a:solidFill>
                        <a:latin typeface="Andalus" panose="02020603050405020304" pitchFamily="18" charset="-78"/>
                        <a:cs typeface="Andalus" panose="02020603050405020304" pitchFamily="18"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84814">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TextBox 6"/>
          <p:cNvSpPr txBox="1"/>
          <p:nvPr/>
        </p:nvSpPr>
        <p:spPr>
          <a:xfrm>
            <a:off x="110232" y="159797"/>
            <a:ext cx="11452194" cy="830997"/>
          </a:xfrm>
          <a:prstGeom prst="rect">
            <a:avLst/>
          </a:prstGeom>
          <a:noFill/>
        </p:spPr>
        <p:txBody>
          <a:bodyPr wrap="square" rtlCol="0">
            <a:spAutoFit/>
          </a:bodyPr>
          <a:lstStyle/>
          <a:p>
            <a:r>
              <a:rPr lang="en-US" sz="4800" dirty="0" smtClean="0">
                <a:solidFill>
                  <a:srgbClr val="FF0000"/>
                </a:solidFill>
                <a:latin typeface="Lucida Handwriting" panose="03010101010101010101" pitchFamily="66" charset="0"/>
              </a:rPr>
              <a:t>Strong</a:t>
            </a:r>
            <a:r>
              <a:rPr lang="en-US" sz="4800" dirty="0" smtClean="0">
                <a:solidFill>
                  <a:srgbClr val="FF0000"/>
                </a:solidFill>
              </a:rPr>
              <a:t> </a:t>
            </a:r>
            <a:r>
              <a:rPr lang="en-US" sz="4800" dirty="0" smtClean="0">
                <a:latin typeface="Andalus" panose="02020603050405020304" pitchFamily="18" charset="-78"/>
                <a:cs typeface="Andalus" panose="02020603050405020304" pitchFamily="18" charset="-78"/>
              </a:rPr>
              <a:t>VS</a:t>
            </a:r>
            <a:r>
              <a:rPr lang="en-US" sz="4800" dirty="0" smtClean="0"/>
              <a:t> </a:t>
            </a:r>
            <a:r>
              <a:rPr lang="en-US" sz="4800" dirty="0" smtClean="0">
                <a:solidFill>
                  <a:srgbClr val="0070C0"/>
                </a:solidFill>
                <a:latin typeface="Lucida Handwriting" panose="03010101010101010101" pitchFamily="66" charset="0"/>
              </a:rPr>
              <a:t>Weak</a:t>
            </a:r>
            <a:r>
              <a:rPr lang="en-US" sz="4800" dirty="0" smtClean="0">
                <a:solidFill>
                  <a:srgbClr val="0070C0"/>
                </a:solidFill>
              </a:rPr>
              <a:t> </a:t>
            </a:r>
            <a:r>
              <a:rPr lang="en-US" sz="4800" dirty="0" smtClean="0">
                <a:latin typeface="Andalus" panose="02020603050405020304" pitchFamily="18" charset="-78"/>
                <a:cs typeface="Andalus" panose="02020603050405020304" pitchFamily="18" charset="-78"/>
              </a:rPr>
              <a:t>Connotations</a:t>
            </a:r>
            <a:endParaRPr lang="en-US" sz="48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819888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8236" y="3855911"/>
            <a:ext cx="3896185" cy="1325563"/>
          </a:xfrm>
        </p:spPr>
        <p:txBody>
          <a:bodyPr>
            <a:noAutofit/>
          </a:bodyPr>
          <a:lstStyle/>
          <a:p>
            <a:r>
              <a:rPr lang="en-US" sz="9600" dirty="0" smtClean="0">
                <a:solidFill>
                  <a:srgbClr val="C00000"/>
                </a:solidFill>
                <a:latin typeface="Bradley Hand ITC" panose="03070402050302030203" pitchFamily="66" charset="0"/>
              </a:rPr>
              <a:t>gross!</a:t>
            </a:r>
            <a:endParaRPr lang="en-US" sz="9600" dirty="0">
              <a:solidFill>
                <a:srgbClr val="C00000"/>
              </a:solidFill>
              <a:latin typeface="Bradley Hand ITC" panose="03070402050302030203" pitchFamily="66" charset="0"/>
            </a:endParaRPr>
          </a:p>
        </p:txBody>
      </p:sp>
      <p:sp>
        <p:nvSpPr>
          <p:cNvPr id="5" name="TextBox 4"/>
          <p:cNvSpPr txBox="1"/>
          <p:nvPr/>
        </p:nvSpPr>
        <p:spPr>
          <a:xfrm>
            <a:off x="230818" y="1171771"/>
            <a:ext cx="11890159" cy="1754326"/>
          </a:xfrm>
          <a:prstGeom prst="rect">
            <a:avLst/>
          </a:prstGeom>
          <a:noFill/>
        </p:spPr>
        <p:txBody>
          <a:bodyPr wrap="square" rtlCol="0">
            <a:spAutoFit/>
          </a:bodyPr>
          <a:lstStyle/>
          <a:p>
            <a:r>
              <a:rPr lang="en-US" sz="3600" dirty="0" smtClean="0">
                <a:latin typeface="Andalus" panose="02020603050405020304" pitchFamily="18" charset="-78"/>
                <a:cs typeface="Andalus" panose="02020603050405020304" pitchFamily="18" charset="-78"/>
              </a:rPr>
              <a:t>Use the strongest connotation words to describe (in a paragraph) a gross situation/moment/thing/event that you have experienced. </a:t>
            </a:r>
            <a:endParaRPr lang="en-US" sz="3600" dirty="0">
              <a:latin typeface="Andalus" panose="02020603050405020304" pitchFamily="18" charset="-78"/>
              <a:cs typeface="Andalus" panose="02020603050405020304" pitchFamily="18" charset="-78"/>
            </a:endParaRPr>
          </a:p>
        </p:txBody>
      </p:sp>
      <p:sp>
        <p:nvSpPr>
          <p:cNvPr id="7" name="TextBox 6"/>
          <p:cNvSpPr txBox="1"/>
          <p:nvPr/>
        </p:nvSpPr>
        <p:spPr>
          <a:xfrm>
            <a:off x="110232" y="159797"/>
            <a:ext cx="11452194" cy="830997"/>
          </a:xfrm>
          <a:prstGeom prst="rect">
            <a:avLst/>
          </a:prstGeom>
          <a:noFill/>
        </p:spPr>
        <p:txBody>
          <a:bodyPr wrap="square" rtlCol="0">
            <a:spAutoFit/>
          </a:bodyPr>
          <a:lstStyle/>
          <a:p>
            <a:r>
              <a:rPr lang="en-US" sz="4800" u="sng" dirty="0" smtClean="0">
                <a:solidFill>
                  <a:srgbClr val="FF0000"/>
                </a:solidFill>
                <a:latin typeface="Lucida Handwriting" panose="03010101010101010101" pitchFamily="66" charset="0"/>
              </a:rPr>
              <a:t>Strong</a:t>
            </a:r>
            <a:r>
              <a:rPr lang="en-US" sz="4800" u="sng" dirty="0" smtClean="0">
                <a:solidFill>
                  <a:srgbClr val="FF0000"/>
                </a:solidFill>
              </a:rPr>
              <a:t> </a:t>
            </a:r>
            <a:r>
              <a:rPr lang="en-US" sz="4800" u="sng" dirty="0" smtClean="0">
                <a:latin typeface="Andalus" panose="02020603050405020304" pitchFamily="18" charset="-78"/>
                <a:cs typeface="Andalus" panose="02020603050405020304" pitchFamily="18" charset="-78"/>
              </a:rPr>
              <a:t>VS</a:t>
            </a:r>
            <a:r>
              <a:rPr lang="en-US" sz="4800" u="sng" dirty="0" smtClean="0"/>
              <a:t> </a:t>
            </a:r>
            <a:r>
              <a:rPr lang="en-US" sz="4800" u="sng" dirty="0" smtClean="0">
                <a:solidFill>
                  <a:srgbClr val="0070C0"/>
                </a:solidFill>
                <a:latin typeface="Lucida Handwriting" panose="03010101010101010101" pitchFamily="66" charset="0"/>
              </a:rPr>
              <a:t>Weak</a:t>
            </a:r>
            <a:r>
              <a:rPr lang="en-US" sz="4800" u="sng" dirty="0" smtClean="0">
                <a:solidFill>
                  <a:srgbClr val="0070C0"/>
                </a:solidFill>
              </a:rPr>
              <a:t> </a:t>
            </a:r>
            <a:r>
              <a:rPr lang="en-US" sz="4800" u="sng" dirty="0" smtClean="0">
                <a:latin typeface="Andalus" panose="02020603050405020304" pitchFamily="18" charset="-78"/>
                <a:cs typeface="Andalus" panose="02020603050405020304" pitchFamily="18" charset="-78"/>
              </a:rPr>
              <a:t>Connotations</a:t>
            </a:r>
            <a:endParaRPr lang="en-US" sz="4800" u="sng" dirty="0">
              <a:latin typeface="Andalus" panose="02020603050405020304" pitchFamily="18" charset="-78"/>
              <a:cs typeface="Andalus" panose="02020603050405020304" pitchFamily="18" charset="-78"/>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7280" y="4728193"/>
            <a:ext cx="1438182" cy="1917576"/>
          </a:xfrm>
          <a:prstGeom prst="rect">
            <a:avLst/>
          </a:prstGeom>
        </p:spPr>
      </p:pic>
      <p:pic>
        <p:nvPicPr>
          <p:cNvPr id="10" name="Picture 9"/>
          <p:cNvPicPr>
            <a:picLocks noChangeAspect="1"/>
          </p:cNvPicPr>
          <p:nvPr/>
        </p:nvPicPr>
        <p:blipFill>
          <a:blip r:embed="rId3"/>
          <a:stretch>
            <a:fillRect/>
          </a:stretch>
        </p:blipFill>
        <p:spPr>
          <a:xfrm>
            <a:off x="9977852" y="4109911"/>
            <a:ext cx="2143125" cy="2143125"/>
          </a:xfrm>
          <a:prstGeom prst="rect">
            <a:avLst/>
          </a:prstGeom>
        </p:spPr>
      </p:pic>
      <p:pic>
        <p:nvPicPr>
          <p:cNvPr id="11" name="Picture 10"/>
          <p:cNvPicPr>
            <a:picLocks noChangeAspect="1"/>
          </p:cNvPicPr>
          <p:nvPr/>
        </p:nvPicPr>
        <p:blipFill>
          <a:blip r:embed="rId4"/>
          <a:stretch>
            <a:fillRect/>
          </a:stretch>
        </p:blipFill>
        <p:spPr>
          <a:xfrm>
            <a:off x="811836" y="3121076"/>
            <a:ext cx="2123370" cy="1416247"/>
          </a:xfrm>
          <a:prstGeom prst="rect">
            <a:avLst/>
          </a:prstGeom>
        </p:spPr>
      </p:pic>
      <p:pic>
        <p:nvPicPr>
          <p:cNvPr id="12" name="Picture 11"/>
          <p:cNvPicPr>
            <a:picLocks noChangeAspect="1"/>
          </p:cNvPicPr>
          <p:nvPr/>
        </p:nvPicPr>
        <p:blipFill>
          <a:blip r:embed="rId5"/>
          <a:stretch>
            <a:fillRect/>
          </a:stretch>
        </p:blipFill>
        <p:spPr>
          <a:xfrm>
            <a:off x="1030642" y="4988419"/>
            <a:ext cx="2762250" cy="1657350"/>
          </a:xfrm>
          <a:prstGeom prst="rect">
            <a:avLst/>
          </a:prstGeom>
        </p:spPr>
      </p:pic>
      <p:pic>
        <p:nvPicPr>
          <p:cNvPr id="13" name="Picture 12"/>
          <p:cNvPicPr>
            <a:picLocks noChangeAspect="1"/>
          </p:cNvPicPr>
          <p:nvPr/>
        </p:nvPicPr>
        <p:blipFill>
          <a:blip r:embed="rId6"/>
          <a:stretch>
            <a:fillRect/>
          </a:stretch>
        </p:blipFill>
        <p:spPr>
          <a:xfrm>
            <a:off x="4899988" y="5371799"/>
            <a:ext cx="2172669" cy="1135532"/>
          </a:xfrm>
          <a:prstGeom prst="rect">
            <a:avLst/>
          </a:prstGeom>
        </p:spPr>
      </p:pic>
      <p:pic>
        <p:nvPicPr>
          <p:cNvPr id="14" name="Picture 13"/>
          <p:cNvPicPr>
            <a:picLocks noChangeAspect="1"/>
          </p:cNvPicPr>
          <p:nvPr/>
        </p:nvPicPr>
        <p:blipFill rotWithShape="1">
          <a:blip r:embed="rId7"/>
          <a:srcRect b="19675"/>
          <a:stretch/>
        </p:blipFill>
        <p:spPr>
          <a:xfrm>
            <a:off x="7316292" y="2402862"/>
            <a:ext cx="2580159" cy="1554395"/>
          </a:xfrm>
          <a:prstGeom prst="rect">
            <a:avLst/>
          </a:prstGeom>
        </p:spPr>
      </p:pic>
      <p:pic>
        <p:nvPicPr>
          <p:cNvPr id="15" name="Picture 14"/>
          <p:cNvPicPr>
            <a:picLocks noChangeAspect="1"/>
          </p:cNvPicPr>
          <p:nvPr/>
        </p:nvPicPr>
        <p:blipFill>
          <a:blip r:embed="rId8"/>
          <a:stretch>
            <a:fillRect/>
          </a:stretch>
        </p:blipFill>
        <p:spPr>
          <a:xfrm>
            <a:off x="4105545" y="2295672"/>
            <a:ext cx="2246960" cy="1622804"/>
          </a:xfrm>
          <a:prstGeom prst="rect">
            <a:avLst/>
          </a:prstGeom>
        </p:spPr>
      </p:pic>
      <p:cxnSp>
        <p:nvCxnSpPr>
          <p:cNvPr id="17" name="Straight Connector 16"/>
          <p:cNvCxnSpPr>
            <a:stCxn id="2" idx="1"/>
            <a:endCxn id="11" idx="3"/>
          </p:cNvCxnSpPr>
          <p:nvPr/>
        </p:nvCxnSpPr>
        <p:spPr>
          <a:xfrm flipH="1" flipV="1">
            <a:off x="2935206" y="3829200"/>
            <a:ext cx="953030" cy="689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5229025" y="3918476"/>
            <a:ext cx="30691" cy="2554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4" idx="2"/>
          </p:cNvCxnSpPr>
          <p:nvPr/>
        </p:nvCxnSpPr>
        <p:spPr>
          <a:xfrm flipH="1">
            <a:off x="6960093" y="3957257"/>
            <a:ext cx="1646279" cy="5614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2" idx="3"/>
          </p:cNvCxnSpPr>
          <p:nvPr/>
        </p:nvCxnSpPr>
        <p:spPr>
          <a:xfrm flipV="1">
            <a:off x="3792892" y="4988419"/>
            <a:ext cx="953030" cy="828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495278" y="4848290"/>
            <a:ext cx="491044" cy="515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6352505" y="4848290"/>
            <a:ext cx="1556520" cy="838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004323" y="4555633"/>
            <a:ext cx="2972081" cy="518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188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4004" b="3140"/>
          <a:stretch/>
        </p:blipFill>
        <p:spPr>
          <a:xfrm>
            <a:off x="0" y="0"/>
            <a:ext cx="12192001" cy="6857999"/>
          </a:xfrm>
          <a:prstGeom prst="rect">
            <a:avLst/>
          </a:prstGeom>
        </p:spPr>
      </p:pic>
      <p:sp>
        <p:nvSpPr>
          <p:cNvPr id="2" name="Title 1"/>
          <p:cNvSpPr>
            <a:spLocks noGrp="1"/>
          </p:cNvSpPr>
          <p:nvPr>
            <p:ph type="title"/>
          </p:nvPr>
        </p:nvSpPr>
        <p:spPr>
          <a:xfrm>
            <a:off x="3874361" y="223971"/>
            <a:ext cx="10515600" cy="1325563"/>
          </a:xfrm>
        </p:spPr>
        <p:txBody>
          <a:bodyPr>
            <a:normAutofit/>
          </a:bodyPr>
          <a:lstStyle/>
          <a:p>
            <a:r>
              <a:rPr lang="en-US" sz="8000" dirty="0" smtClean="0">
                <a:solidFill>
                  <a:schemeClr val="accent6"/>
                </a:solidFill>
                <a:latin typeface="Lucida Handwriting" panose="03010101010101010101" pitchFamily="66" charset="0"/>
              </a:rPr>
              <a:t>Exit</a:t>
            </a:r>
            <a:r>
              <a:rPr lang="en-US" sz="6600" dirty="0" smtClean="0">
                <a:solidFill>
                  <a:schemeClr val="accent6"/>
                </a:solidFill>
              </a:rPr>
              <a:t> </a:t>
            </a:r>
            <a:r>
              <a:rPr lang="en-US" sz="6600" dirty="0" smtClean="0">
                <a:solidFill>
                  <a:srgbClr val="0070C0"/>
                </a:solidFill>
                <a:latin typeface="Andalus" panose="02020603050405020304" pitchFamily="18" charset="-78"/>
                <a:cs typeface="Andalus" panose="02020603050405020304" pitchFamily="18" charset="-78"/>
              </a:rPr>
              <a:t>Ticket</a:t>
            </a:r>
            <a:endParaRPr lang="en-US" sz="6600" dirty="0">
              <a:solidFill>
                <a:srgbClr val="0070C0"/>
              </a:solidFill>
              <a:latin typeface="Andalus" panose="02020603050405020304" pitchFamily="18" charset="-78"/>
              <a:cs typeface="Andalus" panose="02020603050405020304" pitchFamily="18"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27824757"/>
              </p:ext>
            </p:extLst>
          </p:nvPr>
        </p:nvGraphicFramePr>
        <p:xfrm>
          <a:off x="1399708" y="3979405"/>
          <a:ext cx="9658905" cy="2587579"/>
        </p:xfrm>
        <a:graphic>
          <a:graphicData uri="http://schemas.openxmlformats.org/drawingml/2006/table">
            <a:tbl>
              <a:tblPr firstRow="1" firstCol="1" bandRow="1">
                <a:tableStyleId>{5C22544A-7EE6-4342-B048-85BDC9FD1C3A}</a:tableStyleId>
              </a:tblPr>
              <a:tblGrid>
                <a:gridCol w="4914180"/>
                <a:gridCol w="4744725"/>
              </a:tblGrid>
              <a:tr h="521654">
                <a:tc gridSpan="2">
                  <a:txBody>
                    <a:bodyPr/>
                    <a:lstStyle/>
                    <a:p>
                      <a:pPr marL="0" marR="0" algn="ctr">
                        <a:lnSpc>
                          <a:spcPct val="107000"/>
                        </a:lnSpc>
                        <a:spcBef>
                          <a:spcPts val="0"/>
                        </a:spcBef>
                        <a:spcAft>
                          <a:spcPts val="0"/>
                        </a:spcAft>
                      </a:pPr>
                      <a:r>
                        <a:rPr lang="en-US" sz="1800" dirty="0">
                          <a:solidFill>
                            <a:sysClr val="windowText" lastClr="000000"/>
                          </a:solidFill>
                          <a:effectLst/>
                        </a:rPr>
                        <a:t>Corpulent, Plump, Obese, Heavyset, Fleshy, Fat, Paunchy, Burly, Overweight, Roly-poly, Bulky, </a:t>
                      </a:r>
                      <a:endParaRPr lang="en-US" sz="1600" dirty="0">
                        <a:solidFill>
                          <a:sysClr val="windowText" lastClr="000000"/>
                        </a:solidFill>
                        <a:effectLst/>
                      </a:endParaRPr>
                    </a:p>
                    <a:p>
                      <a:pPr marL="0" marR="0" algn="ctr">
                        <a:lnSpc>
                          <a:spcPct val="107000"/>
                        </a:lnSpc>
                        <a:spcBef>
                          <a:spcPts val="0"/>
                        </a:spcBef>
                        <a:spcAft>
                          <a:spcPts val="0"/>
                        </a:spcAft>
                      </a:pPr>
                      <a:r>
                        <a:rPr lang="en-US" sz="1800" dirty="0">
                          <a:solidFill>
                            <a:sysClr val="windowText" lastClr="000000"/>
                          </a:solidFill>
                          <a:effectLst/>
                        </a:rPr>
                        <a:t>Portly, Weighty, Pudgy</a:t>
                      </a:r>
                      <a:endParaRPr lang="en-US" sz="16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382241">
                <a:tc>
                  <a:txBody>
                    <a:bodyPr/>
                    <a:lstStyle/>
                    <a:p>
                      <a:pPr marL="0" marR="0" algn="ctr">
                        <a:lnSpc>
                          <a:spcPct val="107000"/>
                        </a:lnSpc>
                        <a:spcBef>
                          <a:spcPts val="0"/>
                        </a:spcBef>
                        <a:spcAft>
                          <a:spcPts val="0"/>
                        </a:spcAft>
                      </a:pPr>
                      <a:r>
                        <a:rPr lang="en-US" sz="2800">
                          <a:solidFill>
                            <a:sysClr val="windowText" lastClr="000000"/>
                          </a:solidFill>
                          <a:effectLst/>
                          <a:latin typeface="Lucida Handwriting" panose="03010101010101010101" pitchFamily="66" charset="0"/>
                        </a:rPr>
                        <a:t>Strong</a:t>
                      </a:r>
                      <a:endParaRPr lang="en-US" sz="1600">
                        <a:solidFill>
                          <a:sysClr val="windowText" lastClr="000000"/>
                        </a:solidFill>
                        <a:effectLst/>
                        <a:latin typeface="Lucida Handwriting" panose="03010101010101010101"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800" dirty="0">
                          <a:solidFill>
                            <a:sysClr val="windowText" lastClr="000000"/>
                          </a:solidFill>
                          <a:effectLst/>
                          <a:latin typeface="Lucida Handwriting" panose="03010101010101010101" pitchFamily="66" charset="0"/>
                        </a:rPr>
                        <a:t>Weak</a:t>
                      </a:r>
                      <a:endParaRPr lang="en-US" sz="1600" dirty="0">
                        <a:solidFill>
                          <a:sysClr val="windowText" lastClr="000000"/>
                        </a:solidFill>
                        <a:effectLst/>
                        <a:latin typeface="Lucida Handwriting" panose="03010101010101010101" pitchFamily="66"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44020">
                <a:tc>
                  <a:txBody>
                    <a:bodyPr/>
                    <a:lstStyle/>
                    <a:p>
                      <a:pPr marL="0" marR="0" algn="ctr">
                        <a:lnSpc>
                          <a:spcPct val="107000"/>
                        </a:lnSpc>
                        <a:spcBef>
                          <a:spcPts val="0"/>
                        </a:spcBef>
                        <a:spcAft>
                          <a:spcPts val="0"/>
                        </a:spcAft>
                      </a:pPr>
                      <a:r>
                        <a:rPr lang="en-US" sz="1000" dirty="0">
                          <a:solidFill>
                            <a:sysClr val="windowText" lastClr="000000"/>
                          </a:solidFill>
                          <a:effectLst/>
                        </a:rPr>
                        <a:t> </a:t>
                      </a:r>
                      <a:endParaRPr lang="en-US" sz="1100" dirty="0">
                        <a:solidFill>
                          <a:sysClr val="windowText" lastClr="000000"/>
                        </a:solidFill>
                        <a:effectLst/>
                      </a:endParaRPr>
                    </a:p>
                    <a:p>
                      <a:pPr marL="0" marR="0">
                        <a:lnSpc>
                          <a:spcPct val="107000"/>
                        </a:lnSpc>
                        <a:spcBef>
                          <a:spcPts val="0"/>
                        </a:spcBef>
                        <a:spcAft>
                          <a:spcPts val="0"/>
                        </a:spcAft>
                      </a:pPr>
                      <a:r>
                        <a:rPr lang="en-US" sz="1200" dirty="0">
                          <a:solidFill>
                            <a:sysClr val="windowText" lastClr="000000"/>
                          </a:solidFill>
                          <a:effectLst/>
                        </a:rPr>
                        <a:t> </a:t>
                      </a:r>
                      <a:endParaRPr lang="en-US" sz="1100" dirty="0">
                        <a:solidFill>
                          <a:sysClr val="windowText" lastClr="000000"/>
                        </a:solidFill>
                        <a:effectLst/>
                      </a:endParaRPr>
                    </a:p>
                    <a:p>
                      <a:pPr marL="0" marR="0">
                        <a:lnSpc>
                          <a:spcPct val="107000"/>
                        </a:lnSpc>
                        <a:spcBef>
                          <a:spcPts val="0"/>
                        </a:spcBef>
                        <a:spcAft>
                          <a:spcPts val="0"/>
                        </a:spcAft>
                      </a:pPr>
                      <a:r>
                        <a:rPr lang="en-US" sz="1200" dirty="0">
                          <a:solidFill>
                            <a:sysClr val="windowText" lastClr="000000"/>
                          </a:solidFill>
                          <a:effectLst/>
                        </a:rPr>
                        <a:t> </a:t>
                      </a:r>
                      <a:endParaRPr lang="en-US" sz="1100" dirty="0">
                        <a:solidFill>
                          <a:sysClr val="windowText" lastClr="000000"/>
                        </a:solidFill>
                        <a:effectLst/>
                      </a:endParaRPr>
                    </a:p>
                    <a:p>
                      <a:pPr marL="0" marR="0">
                        <a:lnSpc>
                          <a:spcPct val="107000"/>
                        </a:lnSpc>
                        <a:spcBef>
                          <a:spcPts val="0"/>
                        </a:spcBef>
                        <a:spcAft>
                          <a:spcPts val="0"/>
                        </a:spcAft>
                      </a:pPr>
                      <a:r>
                        <a:rPr lang="en-US" sz="1200" dirty="0">
                          <a:solidFill>
                            <a:sysClr val="windowText" lastClr="000000"/>
                          </a:solidFill>
                          <a:effectLst/>
                        </a:rPr>
                        <a:t> </a:t>
                      </a:r>
                      <a:endParaRPr lang="en-US" sz="1100" dirty="0">
                        <a:solidFill>
                          <a:sysClr val="windowText" lastClr="000000"/>
                        </a:solidFill>
                        <a:effectLst/>
                      </a:endParaRPr>
                    </a:p>
                    <a:p>
                      <a:pPr marL="0" marR="0">
                        <a:lnSpc>
                          <a:spcPct val="107000"/>
                        </a:lnSpc>
                        <a:spcBef>
                          <a:spcPts val="0"/>
                        </a:spcBef>
                        <a:spcAft>
                          <a:spcPts val="0"/>
                        </a:spcAft>
                      </a:pPr>
                      <a:r>
                        <a:rPr lang="en-US" sz="1200" dirty="0">
                          <a:solidFill>
                            <a:sysClr val="windowText" lastClr="000000"/>
                          </a:solidFill>
                          <a:effectLst/>
                        </a:rPr>
                        <a:t> </a:t>
                      </a:r>
                      <a:endParaRPr lang="en-US" sz="1100" dirty="0">
                        <a:solidFill>
                          <a:sysClr val="windowText" lastClr="000000"/>
                        </a:solidFill>
                        <a:effectLst/>
                      </a:endParaRPr>
                    </a:p>
                    <a:p>
                      <a:pPr marL="0" marR="0">
                        <a:lnSpc>
                          <a:spcPct val="107000"/>
                        </a:lnSpc>
                        <a:spcBef>
                          <a:spcPts val="0"/>
                        </a:spcBef>
                        <a:spcAft>
                          <a:spcPts val="0"/>
                        </a:spcAft>
                      </a:pPr>
                      <a:r>
                        <a:rPr lang="en-US" sz="1200" dirty="0">
                          <a:solidFill>
                            <a:sysClr val="windowText" lastClr="000000"/>
                          </a:solidFill>
                          <a:effectLst/>
                        </a:rPr>
                        <a:t> </a:t>
                      </a:r>
                      <a:endParaRPr lang="en-US" sz="1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600" dirty="0">
                          <a:solidFill>
                            <a:sysClr val="windowText" lastClr="000000"/>
                          </a:solidFill>
                          <a:effectLst/>
                        </a:rPr>
                        <a:t> </a:t>
                      </a:r>
                      <a:endParaRPr lang="en-US" sz="1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Rectangle 1"/>
          <p:cNvSpPr>
            <a:spLocks noChangeArrowheads="1"/>
          </p:cNvSpPr>
          <p:nvPr/>
        </p:nvSpPr>
        <p:spPr bwMode="auto">
          <a:xfrm>
            <a:off x="1177765" y="1270971"/>
            <a:ext cx="10102789"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Read the following passages and choose the appropriate word based on the connotation of that word:</a:t>
            </a:r>
            <a:endParaRPr kumimoji="0" lang="en-US"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  </a:t>
            </a:r>
            <a:r>
              <a:rPr kumimoji="0" lang="en-US" altLang="en-US" sz="2400" b="0" i="0" u="none" strike="noStrike" cap="none" normalizeH="0" baseline="0" dirty="0" smtClean="0">
                <a:ln>
                  <a:noFill/>
                </a:ln>
                <a:solidFill>
                  <a:srgbClr val="3B3838"/>
                </a:solidFill>
                <a:effectLst/>
                <a:latin typeface="Oliver" panose="00000400000000000000" pitchFamily="2" charset="0"/>
                <a:ea typeface="Calibri" panose="020F0502020204030204" pitchFamily="34" charset="0"/>
                <a:cs typeface="Andalus" panose="02020603050405020304" pitchFamily="18" charset="-78"/>
              </a:rPr>
              <a:t>1.</a:t>
            </a:r>
            <a:r>
              <a:rPr kumimoji="0" lang="en-US" altLang="en-US" sz="24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 </a:t>
            </a:r>
            <a:r>
              <a:rPr kumimoji="0" lang="en-US" altLang="en-US" sz="2000" b="0" i="0" u="none" strike="noStrike" cap="none" normalizeH="0" baseline="0" dirty="0" smtClean="0">
                <a:ln>
                  <a:noFill/>
                </a:ln>
                <a:solidFill>
                  <a:srgbClr val="3B3838"/>
                </a:solidFill>
                <a:effectLst/>
                <a:latin typeface="Calibri" panose="020F0502020204030204" pitchFamily="34" charset="0"/>
                <a:ea typeface="Calibri" panose="020F0502020204030204" pitchFamily="34" charset="0"/>
                <a:cs typeface="Andalus" panose="02020603050405020304" pitchFamily="18" charset="-78"/>
              </a:rPr>
              <a:t>“</a:t>
            </a: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Here is a scholarship that you might qualify for,</a:t>
            </a:r>
            <a:r>
              <a:rPr kumimoji="0" lang="en-US" altLang="en-US" sz="2000" b="0" i="0" u="none" strike="noStrike" cap="none" normalizeH="0" baseline="0" dirty="0" smtClean="0">
                <a:ln>
                  <a:noFill/>
                </a:ln>
                <a:solidFill>
                  <a:srgbClr val="3B3838"/>
                </a:solidFill>
                <a:effectLst/>
                <a:latin typeface="Calibri" panose="020F0502020204030204" pitchFamily="34" charset="0"/>
                <a:ea typeface="Calibri" panose="020F0502020204030204" pitchFamily="34" charset="0"/>
                <a:cs typeface="Andalus" panose="02020603050405020304" pitchFamily="18" charset="-78"/>
              </a:rPr>
              <a:t>”</a:t>
            </a: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 said David</a:t>
            </a:r>
            <a:r>
              <a:rPr kumimoji="0" lang="en-US" altLang="en-US" sz="2000" b="0" i="0" u="none" strike="noStrike" cap="none" normalizeH="0" baseline="0" dirty="0" smtClean="0">
                <a:ln>
                  <a:noFill/>
                </a:ln>
                <a:solidFill>
                  <a:srgbClr val="3B3838"/>
                </a:solidFill>
                <a:effectLst/>
                <a:latin typeface="Calibri" panose="020F0502020204030204" pitchFamily="34" charset="0"/>
                <a:ea typeface="Calibri" panose="020F0502020204030204" pitchFamily="34" charset="0"/>
                <a:cs typeface="Andalus" panose="02020603050405020304" pitchFamily="18" charset="-78"/>
              </a:rPr>
              <a:t>’</a:t>
            </a: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s advisor. </a:t>
            </a:r>
            <a:r>
              <a:rPr kumimoji="0" lang="en-US" altLang="en-US" sz="2000" b="0" i="0" u="none" strike="noStrike" cap="none" normalizeH="0" baseline="0" dirty="0" smtClean="0">
                <a:ln>
                  <a:noFill/>
                </a:ln>
                <a:solidFill>
                  <a:srgbClr val="3B3838"/>
                </a:solidFill>
                <a:effectLst/>
                <a:latin typeface="Calibri" panose="020F0502020204030204" pitchFamily="34" charset="0"/>
                <a:ea typeface="Calibri" panose="020F0502020204030204" pitchFamily="34" charset="0"/>
                <a:cs typeface="Andalus" panose="02020603050405020304" pitchFamily="18" charset="-78"/>
              </a:rPr>
              <a:t>“</a:t>
            </a: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It</a:t>
            </a:r>
            <a:r>
              <a:rPr kumimoji="0" lang="en-US" altLang="en-US" sz="2000" b="0" i="0" u="none" strike="noStrike" cap="none" normalizeH="0" baseline="0" dirty="0" smtClean="0">
                <a:ln>
                  <a:noFill/>
                </a:ln>
                <a:solidFill>
                  <a:srgbClr val="3B3838"/>
                </a:solidFill>
                <a:effectLst/>
                <a:latin typeface="Calibri" panose="020F0502020204030204" pitchFamily="34" charset="0"/>
                <a:ea typeface="Calibri" panose="020F0502020204030204" pitchFamily="34" charset="0"/>
                <a:cs typeface="Andalus" panose="02020603050405020304" pitchFamily="18" charset="-78"/>
              </a:rPr>
              <a:t>’</a:t>
            </a: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s for people</a:t>
            </a:r>
            <a:r>
              <a:rPr kumimoji="0" lang="en-US" altLang="en-US" sz="2000" b="0" i="0" u="none" strike="noStrike" cap="none" normalizeH="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 </a:t>
            </a: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who are ___________.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3B3838"/>
                </a:solidFill>
                <a:latin typeface="Andalus" panose="02020603050405020304" pitchFamily="18" charset="-78"/>
                <a:ea typeface="Calibri" panose="020F0502020204030204" pitchFamily="34" charset="0"/>
                <a:cs typeface="Andalus" panose="02020603050405020304" pitchFamily="18" charset="-78"/>
              </a:rPr>
              <a:t> </a:t>
            </a:r>
            <a:r>
              <a:rPr lang="en-US" altLang="en-US" sz="2000" dirty="0" smtClean="0">
                <a:solidFill>
                  <a:srgbClr val="3B3838"/>
                </a:solidFill>
                <a:latin typeface="Andalus" panose="02020603050405020304" pitchFamily="18" charset="-78"/>
                <a:ea typeface="Calibri" panose="020F0502020204030204" pitchFamily="34" charset="0"/>
                <a:cs typeface="Andalus" panose="02020603050405020304" pitchFamily="18" charset="-78"/>
              </a:rPr>
              <a:t>       </a:t>
            </a: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A. underprivileged      B. poor      C. poverty-stricken </a:t>
            </a:r>
            <a:endParaRPr kumimoji="0" lang="en-US"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  </a:t>
            </a:r>
            <a:r>
              <a:rPr kumimoji="0" lang="en-US" altLang="en-US" sz="2400" b="0" i="0" u="none" strike="noStrike" cap="none" normalizeH="0" baseline="0" dirty="0" smtClean="0">
                <a:ln>
                  <a:noFill/>
                </a:ln>
                <a:solidFill>
                  <a:srgbClr val="3B3838"/>
                </a:solidFill>
                <a:effectLst/>
                <a:latin typeface="Oliver" panose="00000400000000000000" pitchFamily="2" charset="0"/>
                <a:ea typeface="Calibri" panose="020F0502020204030204" pitchFamily="34" charset="0"/>
                <a:cs typeface="Andalus" panose="02020603050405020304" pitchFamily="18" charset="-78"/>
              </a:rPr>
              <a:t>2.</a:t>
            </a:r>
            <a:r>
              <a:rPr kumimoji="0" lang="en-US" altLang="en-US" sz="24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 </a:t>
            </a: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We are extremely worried about Suzie</a:t>
            </a:r>
            <a:r>
              <a:rPr kumimoji="0" lang="en-US" altLang="en-US" sz="2000" b="0" i="0" u="none" strike="noStrike" cap="none" normalizeH="0" baseline="0" dirty="0" smtClean="0">
                <a:ln>
                  <a:noFill/>
                </a:ln>
                <a:solidFill>
                  <a:srgbClr val="3B3838"/>
                </a:solidFill>
                <a:effectLst/>
                <a:latin typeface="Calibri" panose="020F0502020204030204" pitchFamily="34" charset="0"/>
                <a:ea typeface="Calibri" panose="020F0502020204030204" pitchFamily="34" charset="0"/>
                <a:cs typeface="Andalus" panose="02020603050405020304" pitchFamily="18" charset="-78"/>
              </a:rPr>
              <a:t>’</a:t>
            </a: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s health; she has lost so much weight that she looks ___________.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3B3838"/>
                </a:solidFill>
                <a:latin typeface="Andalus" panose="02020603050405020304" pitchFamily="18" charset="-78"/>
                <a:ea typeface="Calibri" panose="020F0502020204030204" pitchFamily="34" charset="0"/>
                <a:cs typeface="Andalus" panose="02020603050405020304" pitchFamily="18" charset="-78"/>
              </a:rPr>
              <a:t> </a:t>
            </a:r>
            <a:r>
              <a:rPr lang="en-US" altLang="en-US" sz="2000" dirty="0" smtClean="0">
                <a:solidFill>
                  <a:srgbClr val="3B3838"/>
                </a:solidFill>
                <a:latin typeface="Andalus" panose="02020603050405020304" pitchFamily="18" charset="-78"/>
                <a:ea typeface="Calibri" panose="020F0502020204030204" pitchFamily="34" charset="0"/>
                <a:cs typeface="Andalus" panose="02020603050405020304" pitchFamily="18" charset="-78"/>
              </a:rPr>
              <a:t>    </a:t>
            </a: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  A. trim          B. boney         c. slender</a:t>
            </a:r>
            <a:endParaRPr kumimoji="0" lang="en-US" altLang="en-US" sz="1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  </a:t>
            </a:r>
            <a:r>
              <a:rPr kumimoji="0" lang="en-US" altLang="en-US" sz="2400" b="0" i="0" u="none" strike="noStrike" cap="none" normalizeH="0" baseline="0" dirty="0" smtClean="0">
                <a:ln>
                  <a:noFill/>
                </a:ln>
                <a:solidFill>
                  <a:srgbClr val="3B3838"/>
                </a:solidFill>
                <a:effectLst/>
                <a:latin typeface="Oliver" panose="00000400000000000000" pitchFamily="2" charset="0"/>
                <a:ea typeface="Calibri" panose="020F0502020204030204" pitchFamily="34" charset="0"/>
                <a:cs typeface="Andalus" panose="02020603050405020304" pitchFamily="18" charset="-78"/>
              </a:rPr>
              <a:t>3.</a:t>
            </a:r>
            <a:r>
              <a:rPr kumimoji="0" lang="en-US" altLang="en-US" sz="24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 </a:t>
            </a:r>
            <a:r>
              <a:rPr kumimoji="0" lang="en-US" altLang="en-US" sz="2000" b="0" i="0" u="none" strike="noStrike" cap="none" normalizeH="0" baseline="0" dirty="0" smtClean="0">
                <a:ln>
                  <a:noFill/>
                </a:ln>
                <a:solidFill>
                  <a:srgbClr val="3B3838"/>
                </a:solidFill>
                <a:effectLst/>
                <a:latin typeface="Andalus" panose="02020603050405020304" pitchFamily="18" charset="-78"/>
                <a:ea typeface="Calibri" panose="020F0502020204030204" pitchFamily="34" charset="0"/>
                <a:cs typeface="Andalus" panose="02020603050405020304" pitchFamily="18" charset="-78"/>
              </a:rPr>
              <a:t>Put the following words into the chart below based on their connotative meaning.</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142291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0" y="3634967"/>
            <a:ext cx="3092800" cy="3223200"/>
          </a:xfrm>
          <a:prstGeom prst="rect">
            <a:avLst/>
          </a:prstGeom>
          <a:ln w="28575" cap="flat" cmpd="sng">
            <a:solidFill>
              <a:schemeClr val="accent1"/>
            </a:solidFill>
            <a:prstDash val="solid"/>
            <a:round/>
            <a:headEnd type="none" w="med" len="med"/>
            <a:tailEnd type="none" w="med" len="med"/>
          </a:ln>
        </p:spPr>
        <p:txBody>
          <a:bodyPr vert="horz" lIns="121900" tIns="121900" rIns="121900" bIns="121900" rtlCol="0" anchor="t" anchorCtr="0">
            <a:noAutofit/>
          </a:bodyPr>
          <a:lstStyle/>
          <a:p>
            <a:r>
              <a:rPr lang="en" sz="5400" dirty="0">
                <a:solidFill>
                  <a:schemeClr val="accent1"/>
                </a:solidFill>
                <a:latin typeface="Gabriola" panose="04040605051002020D02" pitchFamily="82" charset="0"/>
                <a:ea typeface="Bubblegum Sans"/>
                <a:cs typeface="Bubblegum Sans"/>
                <a:sym typeface="Bubblegum Sans"/>
              </a:rPr>
              <a:t>Bell </a:t>
            </a:r>
            <a:r>
              <a:rPr lang="en" sz="5400" dirty="0" smtClean="0">
                <a:solidFill>
                  <a:schemeClr val="accent1"/>
                </a:solidFill>
                <a:latin typeface="Gabriola" panose="04040605051002020D02" pitchFamily="82" charset="0"/>
                <a:ea typeface="Bubblegum Sans"/>
                <a:cs typeface="Bubblegum Sans"/>
                <a:sym typeface="Bubblegum Sans"/>
              </a:rPr>
              <a:t>Ringer</a:t>
            </a:r>
            <a:r>
              <a:rPr lang="en" sz="5400" dirty="0">
                <a:solidFill>
                  <a:schemeClr val="accent1"/>
                </a:solidFill>
                <a:latin typeface="Gabriola" panose="04040605051002020D02" pitchFamily="82" charset="0"/>
                <a:ea typeface="Bubblegum Sans"/>
                <a:cs typeface="Bubblegum Sans"/>
                <a:sym typeface="Bubblegum Sans"/>
              </a:rPr>
              <a:t>:</a:t>
            </a:r>
          </a:p>
          <a:p>
            <a:pPr algn="ctr"/>
            <a:r>
              <a:rPr lang="en-US" sz="2000" dirty="0" smtClean="0">
                <a:solidFill>
                  <a:schemeClr val="accent1"/>
                </a:solidFill>
                <a:latin typeface="Bookman Old Style" panose="02050604050505020204" pitchFamily="18" charset="0"/>
                <a:ea typeface="Alegreya"/>
                <a:cs typeface="Alegreya"/>
                <a:sym typeface="Alegreya"/>
              </a:rPr>
              <a:t>When you think of the word</a:t>
            </a:r>
            <a:br>
              <a:rPr lang="en-US" sz="2000" dirty="0" smtClean="0">
                <a:solidFill>
                  <a:schemeClr val="accent1"/>
                </a:solidFill>
                <a:latin typeface="Bookman Old Style" panose="02050604050505020204" pitchFamily="18" charset="0"/>
                <a:ea typeface="Alegreya"/>
                <a:cs typeface="Alegreya"/>
                <a:sym typeface="Alegreya"/>
              </a:rPr>
            </a:br>
            <a:r>
              <a:rPr lang="en-US" sz="2000" dirty="0" smtClean="0">
                <a:solidFill>
                  <a:schemeClr val="accent1"/>
                </a:solidFill>
                <a:latin typeface="Bookman Old Style" panose="02050604050505020204" pitchFamily="18" charset="0"/>
                <a:ea typeface="Alegreya"/>
                <a:cs typeface="Alegreya"/>
                <a:sym typeface="Alegreya"/>
              </a:rPr>
              <a:t> </a:t>
            </a:r>
            <a:r>
              <a:rPr lang="en-US" sz="6000" u="sng" dirty="0" smtClean="0">
                <a:solidFill>
                  <a:srgbClr val="00B050"/>
                </a:solidFill>
                <a:latin typeface="Lucida Handwriting" panose="03010101010101010101" pitchFamily="66" charset="0"/>
                <a:ea typeface="Alegreya"/>
                <a:cs typeface="Alegreya"/>
                <a:sym typeface="Alegreya"/>
              </a:rPr>
              <a:t>home</a:t>
            </a:r>
            <a:r>
              <a:rPr lang="en-US" sz="2000" u="sng" dirty="0" smtClean="0">
                <a:solidFill>
                  <a:srgbClr val="00B050"/>
                </a:solidFill>
                <a:latin typeface="Bookman Old Style" panose="02050604050505020204" pitchFamily="18" charset="0"/>
                <a:ea typeface="Alegreya"/>
                <a:cs typeface="Alegreya"/>
                <a:sym typeface="Alegreya"/>
              </a:rPr>
              <a:t/>
            </a:r>
            <a:br>
              <a:rPr lang="en-US" sz="2000" u="sng" dirty="0" smtClean="0">
                <a:solidFill>
                  <a:srgbClr val="00B050"/>
                </a:solidFill>
                <a:latin typeface="Bookman Old Style" panose="02050604050505020204" pitchFamily="18" charset="0"/>
                <a:ea typeface="Alegreya"/>
                <a:cs typeface="Alegreya"/>
                <a:sym typeface="Alegreya"/>
              </a:rPr>
            </a:br>
            <a:r>
              <a:rPr lang="en-US" sz="2000" dirty="0" smtClean="0">
                <a:solidFill>
                  <a:schemeClr val="accent1"/>
                </a:solidFill>
                <a:latin typeface="Bookman Old Style" panose="02050604050505020204" pitchFamily="18" charset="0"/>
                <a:ea typeface="Alegreya"/>
                <a:cs typeface="Alegreya"/>
                <a:sym typeface="Alegreya"/>
              </a:rPr>
              <a:t>what images come to mind? What other words come to mind?</a:t>
            </a:r>
            <a:endParaRPr sz="2000" dirty="0">
              <a:solidFill>
                <a:schemeClr val="accent1"/>
              </a:solidFill>
              <a:latin typeface="Bookman Old Style" panose="02050604050505020204" pitchFamily="18" charset="0"/>
              <a:ea typeface="Alegreya"/>
              <a:cs typeface="Alegreya"/>
              <a:sym typeface="Alegreya"/>
            </a:endParaRPr>
          </a:p>
        </p:txBody>
      </p:sp>
      <p:sp>
        <p:nvSpPr>
          <p:cNvPr id="81" name="Shape 81"/>
          <p:cNvSpPr txBox="1">
            <a:spLocks noGrp="1"/>
          </p:cNvSpPr>
          <p:nvPr>
            <p:ph type="body" idx="1"/>
          </p:nvPr>
        </p:nvSpPr>
        <p:spPr>
          <a:xfrm>
            <a:off x="3313600" y="1635999"/>
            <a:ext cx="8428800" cy="3985079"/>
          </a:xfrm>
          <a:prstGeom prst="rect">
            <a:avLst/>
          </a:prstGeom>
          <a:ln w="38100" cap="flat" cmpd="sng">
            <a:solidFill>
              <a:schemeClr val="accent3"/>
            </a:solidFill>
            <a:prstDash val="solid"/>
            <a:round/>
            <a:headEnd type="none" w="med" len="med"/>
            <a:tailEnd type="none" w="med" len="med"/>
          </a:ln>
        </p:spPr>
        <p:txBody>
          <a:bodyPr vert="horz" lIns="121900" tIns="121900" rIns="121900" bIns="121900" rtlCol="0" anchor="t" anchorCtr="0">
            <a:noAutofit/>
          </a:bodyPr>
          <a:lstStyle/>
          <a:p>
            <a:pPr>
              <a:lnSpc>
                <a:spcPct val="100000"/>
              </a:lnSpc>
              <a:spcBef>
                <a:spcPts val="467"/>
              </a:spcBef>
              <a:buClr>
                <a:schemeClr val="dk2"/>
              </a:buClr>
              <a:buSzPct val="25000"/>
              <a:buNone/>
            </a:pPr>
            <a:r>
              <a:rPr lang="en" b="1" dirty="0">
                <a:latin typeface="Tempus Sans ITC" panose="04020404030D07020202" pitchFamily="82" charset="0"/>
                <a:ea typeface="Alegreya"/>
                <a:cs typeface="Alegreya"/>
                <a:sym typeface="Alegreya"/>
              </a:rPr>
              <a:t>Connotation &amp; Denotation</a:t>
            </a:r>
          </a:p>
          <a:p>
            <a:pPr marL="685783" indent="-601118">
              <a:lnSpc>
                <a:spcPct val="100000"/>
              </a:lnSpc>
              <a:spcBef>
                <a:spcPts val="467"/>
              </a:spcBef>
              <a:buSzPct val="100000"/>
              <a:buFont typeface="Alegreya"/>
              <a:buChar char="★"/>
            </a:pPr>
            <a:r>
              <a:rPr lang="en" b="1" dirty="0">
                <a:latin typeface="Tempus Sans ITC" panose="04020404030D07020202" pitchFamily="82" charset="0"/>
                <a:ea typeface="Alegreya"/>
                <a:cs typeface="Alegreya"/>
                <a:sym typeface="Alegreya"/>
              </a:rPr>
              <a:t>Define</a:t>
            </a: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Connotation/Denotation of Animals</a:t>
            </a:r>
            <a:endParaRPr lang="en" b="1" dirty="0">
              <a:latin typeface="Tempus Sans ITC" panose="04020404030D07020202" pitchFamily="82" charset="0"/>
              <a:ea typeface="Alegreya"/>
              <a:cs typeface="Alegreya"/>
              <a:sym typeface="Alegreya"/>
            </a:endParaRP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Connotation/Denotation of Sports Teams. </a:t>
            </a: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Notes and Activity</a:t>
            </a: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The power of synonyms</a:t>
            </a: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Paragraph Writing</a:t>
            </a:r>
          </a:p>
          <a:p>
            <a:pPr marL="685783" indent="-601118">
              <a:lnSpc>
                <a:spcPct val="100000"/>
              </a:lnSpc>
              <a:spcBef>
                <a:spcPts val="467"/>
              </a:spcBef>
              <a:buSzPct val="100000"/>
              <a:buFont typeface="Alegreya"/>
              <a:buChar char="★"/>
            </a:pPr>
            <a:endParaRPr lang="en" b="1" dirty="0">
              <a:latin typeface="Alegreya"/>
              <a:ea typeface="Alegreya"/>
              <a:cs typeface="Alegreya"/>
              <a:sym typeface="Alegreya"/>
            </a:endParaRPr>
          </a:p>
        </p:txBody>
      </p:sp>
      <p:sp>
        <p:nvSpPr>
          <p:cNvPr id="82" name="Shape 82"/>
          <p:cNvSpPr txBox="1"/>
          <p:nvPr/>
        </p:nvSpPr>
        <p:spPr>
          <a:xfrm>
            <a:off x="200367" y="-144600"/>
            <a:ext cx="1579600" cy="847200"/>
          </a:xfrm>
          <a:prstGeom prst="rect">
            <a:avLst/>
          </a:prstGeom>
          <a:noFill/>
          <a:ln>
            <a:noFill/>
          </a:ln>
        </p:spPr>
        <p:txBody>
          <a:bodyPr lIns="121900" tIns="121900" rIns="121900" bIns="121900" anchor="t" anchorCtr="0">
            <a:noAutofit/>
          </a:bodyPr>
          <a:lstStyle/>
          <a:p>
            <a:r>
              <a:rPr lang="en" sz="4000" dirty="0">
                <a:latin typeface="Andalus" panose="02020603050405020304" pitchFamily="18" charset="-78"/>
                <a:ea typeface="Bubblegum Sans"/>
                <a:cs typeface="Andalus" panose="02020603050405020304" pitchFamily="18" charset="-78"/>
                <a:sym typeface="Bubblegum Sans"/>
              </a:rPr>
              <a:t>Day</a:t>
            </a:r>
            <a:r>
              <a:rPr lang="en" sz="4000" dirty="0">
                <a:latin typeface="Bubblegum Sans"/>
                <a:ea typeface="Bubblegum Sans"/>
                <a:cs typeface="Bubblegum Sans"/>
                <a:sym typeface="Bubblegum Sans"/>
              </a:rPr>
              <a:t> </a:t>
            </a:r>
            <a:r>
              <a:rPr lang="en" sz="4000" dirty="0">
                <a:latin typeface="Lucida Handwriting" panose="03010101010101010101" pitchFamily="66" charset="0"/>
                <a:ea typeface="Bubblegum Sans"/>
                <a:cs typeface="Bubblegum Sans"/>
                <a:sym typeface="Bubblegum Sans"/>
              </a:rPr>
              <a:t>1</a:t>
            </a:r>
          </a:p>
        </p:txBody>
      </p:sp>
      <p:sp>
        <p:nvSpPr>
          <p:cNvPr id="83" name="Shape 83"/>
          <p:cNvSpPr txBox="1"/>
          <p:nvPr/>
        </p:nvSpPr>
        <p:spPr>
          <a:xfrm>
            <a:off x="0" y="767933"/>
            <a:ext cx="3092800" cy="2843600"/>
          </a:xfrm>
          <a:prstGeom prst="rect">
            <a:avLst/>
          </a:prstGeom>
          <a:noFill/>
          <a:ln w="28575" cap="flat" cmpd="sng">
            <a:solidFill>
              <a:srgbClr val="0000FF"/>
            </a:solidFill>
            <a:prstDash val="solid"/>
            <a:round/>
            <a:headEnd type="none" w="med" len="med"/>
            <a:tailEnd type="none" w="med" len="med"/>
          </a:ln>
        </p:spPr>
        <p:txBody>
          <a:bodyPr lIns="121900" tIns="121900" rIns="121900" bIns="121900" anchor="t" anchorCtr="0">
            <a:noAutofit/>
          </a:bodyPr>
          <a:lstStyle/>
          <a:p>
            <a:r>
              <a:rPr lang="en" sz="3600" dirty="0">
                <a:solidFill>
                  <a:srgbClr val="0000FF"/>
                </a:solidFill>
                <a:latin typeface="Lucida Handwriting" panose="03010101010101010101" pitchFamily="66" charset="0"/>
                <a:ea typeface="Bubblegum Sans"/>
                <a:cs typeface="Bubblegum Sans"/>
                <a:sym typeface="Bubblegum Sans"/>
              </a:rPr>
              <a:t>Materials</a:t>
            </a:r>
            <a:r>
              <a:rPr lang="en" sz="4800" dirty="0">
                <a:solidFill>
                  <a:srgbClr val="0000FF"/>
                </a:solidFill>
                <a:latin typeface="Bubblegum Sans"/>
                <a:ea typeface="Bubblegum Sans"/>
                <a:cs typeface="Bubblegum Sans"/>
                <a:sym typeface="Bubblegum Sans"/>
              </a:rPr>
              <a:t>:</a:t>
            </a:r>
          </a:p>
          <a:p>
            <a:r>
              <a:rPr lang="en" sz="2400" dirty="0" smtClean="0">
                <a:solidFill>
                  <a:srgbClr val="0000FF"/>
                </a:solidFill>
                <a:latin typeface="+mj-lt"/>
                <a:ea typeface="Alegreya"/>
                <a:cs typeface="Alegreya"/>
                <a:sym typeface="Alegreya"/>
              </a:rPr>
              <a:t>- Pencil / Computer</a:t>
            </a:r>
            <a:endParaRPr lang="en" sz="2400" dirty="0">
              <a:solidFill>
                <a:srgbClr val="0000FF"/>
              </a:solidFill>
              <a:latin typeface="+mj-lt"/>
              <a:ea typeface="Alegreya"/>
              <a:cs typeface="Alegreya"/>
              <a:sym typeface="Alegreya"/>
            </a:endParaRPr>
          </a:p>
          <a:p>
            <a:r>
              <a:rPr lang="en" sz="2400" dirty="0" smtClean="0">
                <a:solidFill>
                  <a:srgbClr val="0000FF"/>
                </a:solidFill>
                <a:latin typeface="+mj-lt"/>
                <a:ea typeface="Alegreya"/>
                <a:cs typeface="Alegreya"/>
                <a:sym typeface="Alegreya"/>
              </a:rPr>
              <a:t>- Digital and/or Printed Notes Document</a:t>
            </a:r>
            <a:endParaRPr lang="en" sz="2400" dirty="0">
              <a:solidFill>
                <a:srgbClr val="0000FF"/>
              </a:solidFill>
              <a:latin typeface="+mj-lt"/>
              <a:ea typeface="Alegreya"/>
              <a:cs typeface="Alegreya"/>
              <a:sym typeface="Alegreya"/>
            </a:endParaRPr>
          </a:p>
          <a:p>
            <a:endParaRPr sz="2400" dirty="0">
              <a:solidFill>
                <a:srgbClr val="0000FF"/>
              </a:solidFill>
              <a:latin typeface="Bubblegum Sans"/>
              <a:ea typeface="Bubblegum Sans"/>
              <a:cs typeface="Bubblegum Sans"/>
              <a:sym typeface="Bubblegum Sans"/>
            </a:endParaRPr>
          </a:p>
          <a:p>
            <a:endParaRPr sz="2400" dirty="0">
              <a:solidFill>
                <a:srgbClr val="0000FF"/>
              </a:solidFill>
              <a:latin typeface="Bubblegum Sans"/>
              <a:ea typeface="Bubblegum Sans"/>
              <a:cs typeface="Bubblegum Sans"/>
              <a:sym typeface="Bubblegum Sans"/>
            </a:endParaRPr>
          </a:p>
        </p:txBody>
      </p:sp>
      <p:sp>
        <p:nvSpPr>
          <p:cNvPr id="84" name="Shape 84"/>
          <p:cNvSpPr txBox="1">
            <a:spLocks noGrp="1"/>
          </p:cNvSpPr>
          <p:nvPr>
            <p:ph type="body" idx="1"/>
          </p:nvPr>
        </p:nvSpPr>
        <p:spPr>
          <a:xfrm>
            <a:off x="3331107" y="628867"/>
            <a:ext cx="8428800" cy="935600"/>
          </a:xfrm>
          <a:prstGeom prst="rect">
            <a:avLst/>
          </a:prstGeom>
          <a:ln w="38100" cap="flat" cmpd="sng">
            <a:solidFill>
              <a:srgbClr val="00B050"/>
            </a:solidFill>
            <a:prstDash val="solid"/>
            <a:round/>
            <a:headEnd type="none" w="med" len="med"/>
            <a:tailEnd type="none" w="med" len="med"/>
          </a:ln>
        </p:spPr>
        <p:txBody>
          <a:bodyPr vert="horz" lIns="121900" tIns="121900" rIns="121900" bIns="121900" rtlCol="0" anchor="t" anchorCtr="0">
            <a:noAutofit/>
          </a:bodyPr>
          <a:lstStyle/>
          <a:p>
            <a:pPr>
              <a:buNone/>
            </a:pPr>
            <a:r>
              <a:rPr lang="en" sz="6000" dirty="0">
                <a:solidFill>
                  <a:schemeClr val="accent6">
                    <a:lumMod val="75000"/>
                  </a:schemeClr>
                </a:solidFill>
                <a:latin typeface="Gabriola" panose="04040605051002020D02" pitchFamily="82" charset="0"/>
                <a:ea typeface="Bubblegum Sans"/>
                <a:cs typeface="Bubblegum Sans"/>
                <a:sym typeface="Bubblegum Sans"/>
              </a:rPr>
              <a:t>Today’s </a:t>
            </a:r>
            <a:r>
              <a:rPr lang="en" sz="6000" dirty="0">
                <a:solidFill>
                  <a:schemeClr val="accent6">
                    <a:lumMod val="75000"/>
                  </a:schemeClr>
                </a:solidFill>
                <a:latin typeface="Lucida Handwriting" panose="03010101010101010101" pitchFamily="66" charset="0"/>
                <a:ea typeface="Bubblegum Sans"/>
                <a:cs typeface="Bubblegum Sans"/>
                <a:sym typeface="Bubblegum Sans"/>
              </a:rPr>
              <a:t>Agenda</a:t>
            </a:r>
          </a:p>
        </p:txBody>
      </p:sp>
      <p:sp>
        <p:nvSpPr>
          <p:cNvPr id="85" name="Shape 85"/>
          <p:cNvSpPr txBox="1">
            <a:spLocks noGrp="1"/>
          </p:cNvSpPr>
          <p:nvPr>
            <p:ph type="body" idx="1"/>
          </p:nvPr>
        </p:nvSpPr>
        <p:spPr>
          <a:xfrm>
            <a:off x="3291907" y="5718836"/>
            <a:ext cx="8428800" cy="935600"/>
          </a:xfrm>
          <a:prstGeom prst="rect">
            <a:avLst/>
          </a:prstGeom>
          <a:ln w="38100" cap="flat" cmpd="sng">
            <a:solidFill>
              <a:schemeClr val="accent5"/>
            </a:solidFill>
            <a:prstDash val="solid"/>
            <a:round/>
            <a:headEnd type="none" w="med" len="med"/>
            <a:tailEnd type="none" w="med" len="med"/>
          </a:ln>
        </p:spPr>
        <p:txBody>
          <a:bodyPr vert="horz" lIns="121900" tIns="121900" rIns="121900" bIns="121900" rtlCol="0" anchor="t" anchorCtr="0">
            <a:noAutofit/>
          </a:bodyPr>
          <a:lstStyle/>
          <a:p>
            <a:pPr>
              <a:buNone/>
            </a:pPr>
            <a:r>
              <a:rPr lang="en" sz="3600" u="sng" dirty="0" smtClean="0">
                <a:solidFill>
                  <a:schemeClr val="accent5"/>
                </a:solidFill>
                <a:effectLst>
                  <a:outerShdw blurRad="38100" dist="38100" dir="2700000" algn="tl">
                    <a:srgbClr val="000000">
                      <a:alpha val="43137"/>
                    </a:srgbClr>
                  </a:outerShdw>
                </a:effectLst>
                <a:latin typeface="Bubblegum Sans"/>
                <a:ea typeface="Bubblegum Sans"/>
                <a:cs typeface="Bubblegum Sans"/>
                <a:sym typeface="Bubblegum Sans"/>
              </a:rPr>
              <a:t>Homework</a:t>
            </a:r>
            <a:r>
              <a:rPr lang="en" sz="4000" dirty="0" smtClean="0">
                <a:solidFill>
                  <a:schemeClr val="accent5"/>
                </a:solidFill>
                <a:latin typeface="Bubblegum Sans"/>
                <a:ea typeface="Bubblegum Sans"/>
                <a:cs typeface="Bubblegum Sans"/>
                <a:sym typeface="Bubblegum Sans"/>
              </a:rPr>
              <a:t>: </a:t>
            </a:r>
            <a:r>
              <a:rPr lang="en" dirty="0" smtClean="0">
                <a:solidFill>
                  <a:schemeClr val="accent5"/>
                </a:solidFill>
                <a:latin typeface="Bubblegum Sans"/>
                <a:ea typeface="Bubblegum Sans"/>
                <a:cs typeface="Bubblegum Sans"/>
                <a:sym typeface="Bubblegum Sans"/>
              </a:rPr>
              <a:t>Finish your “gross” paragraph!</a:t>
            </a:r>
            <a:endParaRPr lang="en" dirty="0">
              <a:solidFill>
                <a:schemeClr val="accent5"/>
              </a:solidFill>
              <a:latin typeface="Bubblegum Sans"/>
              <a:ea typeface="Bubblegum Sans"/>
              <a:cs typeface="Bubblegum Sans"/>
              <a:sym typeface="Bubblegum Sans"/>
            </a:endParaRPr>
          </a:p>
        </p:txBody>
      </p:sp>
      <p:sp>
        <p:nvSpPr>
          <p:cNvPr id="87" name="Shape 87"/>
          <p:cNvSpPr txBox="1"/>
          <p:nvPr/>
        </p:nvSpPr>
        <p:spPr>
          <a:xfrm>
            <a:off x="8443300" y="1564467"/>
            <a:ext cx="11200" cy="33600"/>
          </a:xfrm>
          <a:prstGeom prst="rect">
            <a:avLst/>
          </a:prstGeom>
          <a:noFill/>
          <a:ln>
            <a:noFill/>
          </a:ln>
        </p:spPr>
        <p:txBody>
          <a:bodyPr lIns="121900" tIns="121900" rIns="121900" bIns="121900" anchor="t" anchorCtr="0">
            <a:noAutofit/>
          </a:bodyPr>
          <a:lstStyle/>
          <a:p>
            <a:endParaRPr sz="2400"/>
          </a:p>
        </p:txBody>
      </p:sp>
      <p:pic>
        <p:nvPicPr>
          <p:cNvPr id="88" name="Shape 88" descr="black-female-profile-speaking-14506153.jpg"/>
          <p:cNvPicPr preferRelativeResize="0"/>
          <p:nvPr/>
        </p:nvPicPr>
        <p:blipFill>
          <a:blip r:embed="rId3">
            <a:alphaModFix/>
          </a:blip>
          <a:stretch>
            <a:fillRect/>
          </a:stretch>
        </p:blipFill>
        <p:spPr>
          <a:xfrm>
            <a:off x="9668539" y="761743"/>
            <a:ext cx="2002549" cy="1703207"/>
          </a:xfrm>
          <a:prstGeom prst="rect">
            <a:avLst/>
          </a:prstGeom>
          <a:noFill/>
          <a:ln>
            <a:noFill/>
          </a:ln>
        </p:spPr>
      </p:pic>
    </p:spTree>
    <p:extLst>
      <p:ext uri="{BB962C8B-B14F-4D97-AF65-F5344CB8AC3E}">
        <p14:creationId xmlns:p14="http://schemas.microsoft.com/office/powerpoint/2010/main" val="2947029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0" y="3634967"/>
            <a:ext cx="3092800" cy="3223200"/>
          </a:xfrm>
          <a:prstGeom prst="rect">
            <a:avLst/>
          </a:prstGeom>
          <a:ln w="28575" cap="flat" cmpd="sng">
            <a:solidFill>
              <a:schemeClr val="accent1"/>
            </a:solidFill>
            <a:prstDash val="solid"/>
            <a:round/>
            <a:headEnd type="none" w="med" len="med"/>
            <a:tailEnd type="none" w="med" len="med"/>
          </a:ln>
        </p:spPr>
        <p:txBody>
          <a:bodyPr vert="horz" lIns="121900" tIns="121900" rIns="121900" bIns="121900" rtlCol="0" anchor="t" anchorCtr="0">
            <a:noAutofit/>
          </a:bodyPr>
          <a:lstStyle/>
          <a:p>
            <a:pPr algn="ctr"/>
            <a:r>
              <a:rPr lang="en" sz="4000" dirty="0">
                <a:solidFill>
                  <a:schemeClr val="accent1"/>
                </a:solidFill>
                <a:latin typeface="Lucida Handwriting" panose="03010101010101010101" pitchFamily="66" charset="0"/>
                <a:ea typeface="Bubblegum Sans"/>
                <a:cs typeface="Angsana New" panose="02020603050405020304" pitchFamily="18" charset="-34"/>
                <a:sym typeface="Bubblegum Sans"/>
              </a:rPr>
              <a:t>Bell </a:t>
            </a:r>
            <a:r>
              <a:rPr lang="en" sz="4000" dirty="0" smtClean="0">
                <a:solidFill>
                  <a:schemeClr val="accent1"/>
                </a:solidFill>
                <a:latin typeface="Lucida Handwriting" panose="03010101010101010101" pitchFamily="66" charset="0"/>
                <a:ea typeface="Bubblegum Sans"/>
                <a:cs typeface="Angsana New" panose="02020603050405020304" pitchFamily="18" charset="-34"/>
                <a:sym typeface="Bubblegum Sans"/>
              </a:rPr>
              <a:t>Ringer</a:t>
            </a:r>
            <a:r>
              <a:rPr lang="en" sz="4000" dirty="0">
                <a:solidFill>
                  <a:schemeClr val="accent1"/>
                </a:solidFill>
                <a:latin typeface="Lucida Handwriting" panose="03010101010101010101" pitchFamily="66" charset="0"/>
                <a:ea typeface="Bubblegum Sans"/>
                <a:cs typeface="Angsana New" panose="02020603050405020304" pitchFamily="18" charset="-34"/>
                <a:sym typeface="Bubblegum Sans"/>
              </a:rPr>
              <a:t>:</a:t>
            </a:r>
          </a:p>
          <a:p>
            <a:pPr algn="ctr"/>
            <a:r>
              <a:rPr lang="en-US" sz="2400" dirty="0" smtClean="0">
                <a:solidFill>
                  <a:schemeClr val="accent1"/>
                </a:solidFill>
                <a:latin typeface="Alegreya"/>
                <a:ea typeface="Alegreya"/>
                <a:cs typeface="Alegreya"/>
                <a:sym typeface="Alegreya"/>
              </a:rPr>
              <a:t/>
            </a:r>
            <a:br>
              <a:rPr lang="en-US" sz="2400" dirty="0" smtClean="0">
                <a:solidFill>
                  <a:schemeClr val="accent1"/>
                </a:solidFill>
                <a:latin typeface="Alegreya"/>
                <a:ea typeface="Alegreya"/>
                <a:cs typeface="Alegreya"/>
                <a:sym typeface="Alegreya"/>
              </a:rPr>
            </a:br>
            <a:r>
              <a:rPr lang="en-US" sz="2000" dirty="0" smtClean="0">
                <a:solidFill>
                  <a:schemeClr val="accent1"/>
                </a:solidFill>
                <a:latin typeface="Alegreya"/>
                <a:ea typeface="Alegreya"/>
                <a:cs typeface="Alegreya"/>
                <a:sym typeface="Alegreya"/>
              </a:rPr>
              <a:t>On the next slide! </a:t>
            </a:r>
            <a:endParaRPr sz="2000" dirty="0">
              <a:solidFill>
                <a:schemeClr val="accent1"/>
              </a:solidFill>
              <a:latin typeface="Alegreya"/>
              <a:ea typeface="Alegreya"/>
              <a:cs typeface="Alegreya"/>
              <a:sym typeface="Alegreya"/>
            </a:endParaRPr>
          </a:p>
        </p:txBody>
      </p:sp>
      <p:sp>
        <p:nvSpPr>
          <p:cNvPr id="81" name="Shape 81"/>
          <p:cNvSpPr txBox="1">
            <a:spLocks noGrp="1"/>
          </p:cNvSpPr>
          <p:nvPr>
            <p:ph type="body" idx="1"/>
          </p:nvPr>
        </p:nvSpPr>
        <p:spPr>
          <a:xfrm>
            <a:off x="3313600" y="1635999"/>
            <a:ext cx="8428800" cy="3985079"/>
          </a:xfrm>
          <a:prstGeom prst="rect">
            <a:avLst/>
          </a:prstGeom>
          <a:ln w="38100" cap="flat" cmpd="sng">
            <a:solidFill>
              <a:schemeClr val="accent3"/>
            </a:solidFill>
            <a:prstDash val="solid"/>
            <a:round/>
            <a:headEnd type="none" w="med" len="med"/>
            <a:tailEnd type="none" w="med" len="med"/>
          </a:ln>
        </p:spPr>
        <p:txBody>
          <a:bodyPr vert="horz" lIns="121900" tIns="121900" rIns="121900" bIns="121900" rtlCol="0" anchor="t" anchorCtr="0">
            <a:noAutofit/>
          </a:bodyPr>
          <a:lstStyle/>
          <a:p>
            <a:pPr>
              <a:lnSpc>
                <a:spcPct val="100000"/>
              </a:lnSpc>
              <a:spcBef>
                <a:spcPts val="467"/>
              </a:spcBef>
              <a:buClr>
                <a:schemeClr val="dk2"/>
              </a:buClr>
              <a:buSzPct val="25000"/>
              <a:buNone/>
            </a:pPr>
            <a:r>
              <a:rPr lang="en" b="1" dirty="0" smtClean="0">
                <a:latin typeface="Tempus Sans ITC" panose="04020404030D07020202" pitchFamily="82" charset="0"/>
                <a:ea typeface="Alegreya"/>
                <a:cs typeface="Alegreya"/>
                <a:sym typeface="Alegreya"/>
              </a:rPr>
              <a:t>Tone &amp; Mood</a:t>
            </a:r>
            <a:endParaRPr lang="en" b="1" dirty="0">
              <a:latin typeface="Tempus Sans ITC" panose="04020404030D07020202" pitchFamily="82" charset="0"/>
              <a:ea typeface="Alegreya"/>
              <a:cs typeface="Alegreya"/>
              <a:sym typeface="Alegreya"/>
            </a:endParaRP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Define</a:t>
            </a: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Let’s talk feelings </a:t>
            </a: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Tone and Mood in FILM</a:t>
            </a: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Tone and Mood in ART</a:t>
            </a: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Tone and Mood in LITERATURE</a:t>
            </a: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Tone and Mood GAME!</a:t>
            </a:r>
          </a:p>
          <a:p>
            <a:pPr marL="685783" indent="-601118">
              <a:lnSpc>
                <a:spcPct val="100000"/>
              </a:lnSpc>
              <a:spcBef>
                <a:spcPts val="467"/>
              </a:spcBef>
              <a:buSzPct val="100000"/>
              <a:buFont typeface="Alegreya"/>
              <a:buChar char="★"/>
            </a:pPr>
            <a:endParaRPr lang="en" b="1" dirty="0">
              <a:latin typeface="Alegreya"/>
              <a:ea typeface="Alegreya"/>
              <a:cs typeface="Alegreya"/>
              <a:sym typeface="Alegreya"/>
            </a:endParaRPr>
          </a:p>
        </p:txBody>
      </p:sp>
      <p:sp>
        <p:nvSpPr>
          <p:cNvPr id="82" name="Shape 82"/>
          <p:cNvSpPr txBox="1"/>
          <p:nvPr/>
        </p:nvSpPr>
        <p:spPr>
          <a:xfrm>
            <a:off x="200367" y="-144600"/>
            <a:ext cx="2720042" cy="847200"/>
          </a:xfrm>
          <a:prstGeom prst="rect">
            <a:avLst/>
          </a:prstGeom>
          <a:noFill/>
          <a:ln>
            <a:noFill/>
          </a:ln>
        </p:spPr>
        <p:txBody>
          <a:bodyPr lIns="121900" tIns="121900" rIns="121900" bIns="121900" anchor="t" anchorCtr="0">
            <a:noAutofit/>
          </a:bodyPr>
          <a:lstStyle/>
          <a:p>
            <a:r>
              <a:rPr lang="en" sz="4000" dirty="0">
                <a:latin typeface="Bubblegum Sans"/>
                <a:ea typeface="Bubblegum Sans"/>
                <a:cs typeface="Bubblegum Sans"/>
                <a:sym typeface="Bubblegum Sans"/>
              </a:rPr>
              <a:t>Day </a:t>
            </a:r>
            <a:r>
              <a:rPr lang="en" sz="4000" dirty="0" smtClean="0">
                <a:latin typeface="Bubblegum Sans"/>
                <a:ea typeface="Bubblegum Sans"/>
                <a:cs typeface="Bubblegum Sans"/>
                <a:sym typeface="Bubblegum Sans"/>
              </a:rPr>
              <a:t>2 &amp; 3</a:t>
            </a:r>
            <a:endParaRPr lang="en" sz="4000" dirty="0">
              <a:latin typeface="Bubblegum Sans"/>
              <a:ea typeface="Bubblegum Sans"/>
              <a:cs typeface="Bubblegum Sans"/>
              <a:sym typeface="Bubblegum Sans"/>
            </a:endParaRPr>
          </a:p>
        </p:txBody>
      </p:sp>
      <p:sp>
        <p:nvSpPr>
          <p:cNvPr id="83" name="Shape 83"/>
          <p:cNvSpPr txBox="1"/>
          <p:nvPr/>
        </p:nvSpPr>
        <p:spPr>
          <a:xfrm>
            <a:off x="0" y="767933"/>
            <a:ext cx="3092800" cy="2843600"/>
          </a:xfrm>
          <a:prstGeom prst="rect">
            <a:avLst/>
          </a:prstGeom>
          <a:noFill/>
          <a:ln w="28575" cap="flat" cmpd="sng">
            <a:solidFill>
              <a:srgbClr val="0000FF"/>
            </a:solidFill>
            <a:prstDash val="solid"/>
            <a:round/>
            <a:headEnd type="none" w="med" len="med"/>
            <a:tailEnd type="none" w="med" len="med"/>
          </a:ln>
        </p:spPr>
        <p:txBody>
          <a:bodyPr lIns="121900" tIns="121900" rIns="121900" bIns="121900" anchor="t" anchorCtr="0">
            <a:noAutofit/>
          </a:bodyPr>
          <a:lstStyle/>
          <a:p>
            <a:r>
              <a:rPr lang="en" sz="4800" dirty="0">
                <a:solidFill>
                  <a:srgbClr val="0000FF"/>
                </a:solidFill>
                <a:latin typeface="Andalus" panose="02020603050405020304" pitchFamily="18" charset="-78"/>
                <a:ea typeface="Bubblegum Sans"/>
                <a:cs typeface="Andalus" panose="02020603050405020304" pitchFamily="18" charset="-78"/>
                <a:sym typeface="Bubblegum Sans"/>
              </a:rPr>
              <a:t>Materials</a:t>
            </a:r>
            <a:r>
              <a:rPr lang="en" sz="4800" dirty="0">
                <a:solidFill>
                  <a:srgbClr val="0000FF"/>
                </a:solidFill>
                <a:latin typeface="Bubblegum Sans"/>
                <a:ea typeface="Bubblegum Sans"/>
                <a:cs typeface="Bubblegum Sans"/>
                <a:sym typeface="Bubblegum Sans"/>
              </a:rPr>
              <a:t>:</a:t>
            </a:r>
          </a:p>
          <a:p>
            <a:r>
              <a:rPr lang="en" sz="2400" dirty="0" smtClean="0">
                <a:solidFill>
                  <a:srgbClr val="0000FF"/>
                </a:solidFill>
                <a:latin typeface="Gabriola" panose="04040605051002020D02" pitchFamily="82" charset="0"/>
                <a:ea typeface="Alegreya"/>
                <a:cs typeface="Alegreya"/>
                <a:sym typeface="Alegreya"/>
              </a:rPr>
              <a:t>- Pencil / Computer</a:t>
            </a:r>
            <a:endParaRPr lang="en" sz="2400" dirty="0">
              <a:solidFill>
                <a:srgbClr val="0000FF"/>
              </a:solidFill>
              <a:latin typeface="Gabriola" panose="04040605051002020D02" pitchFamily="82" charset="0"/>
              <a:ea typeface="Alegreya"/>
              <a:cs typeface="Alegreya"/>
              <a:sym typeface="Alegreya"/>
            </a:endParaRPr>
          </a:p>
          <a:p>
            <a:r>
              <a:rPr lang="en" sz="2400" dirty="0" smtClean="0">
                <a:solidFill>
                  <a:srgbClr val="0000FF"/>
                </a:solidFill>
                <a:latin typeface="Gabriola" panose="04040605051002020D02" pitchFamily="82" charset="0"/>
                <a:ea typeface="Alegreya"/>
                <a:cs typeface="Alegreya"/>
                <a:sym typeface="Alegreya"/>
              </a:rPr>
              <a:t>- Digital and/or Printed Notes Document</a:t>
            </a:r>
            <a:endParaRPr lang="en" sz="2400" dirty="0">
              <a:solidFill>
                <a:srgbClr val="0000FF"/>
              </a:solidFill>
              <a:latin typeface="Gabriola" panose="04040605051002020D02" pitchFamily="82" charset="0"/>
              <a:ea typeface="Alegreya"/>
              <a:cs typeface="Alegreya"/>
              <a:sym typeface="Alegreya"/>
            </a:endParaRPr>
          </a:p>
          <a:p>
            <a:endParaRPr sz="2400" dirty="0">
              <a:solidFill>
                <a:srgbClr val="0000FF"/>
              </a:solidFill>
              <a:latin typeface="Bubblegum Sans"/>
              <a:ea typeface="Bubblegum Sans"/>
              <a:cs typeface="Bubblegum Sans"/>
              <a:sym typeface="Bubblegum Sans"/>
            </a:endParaRPr>
          </a:p>
          <a:p>
            <a:endParaRPr sz="2400" dirty="0">
              <a:solidFill>
                <a:srgbClr val="0000FF"/>
              </a:solidFill>
              <a:latin typeface="Bubblegum Sans"/>
              <a:ea typeface="Bubblegum Sans"/>
              <a:cs typeface="Bubblegum Sans"/>
              <a:sym typeface="Bubblegum Sans"/>
            </a:endParaRPr>
          </a:p>
        </p:txBody>
      </p:sp>
      <p:sp>
        <p:nvSpPr>
          <p:cNvPr id="84" name="Shape 84"/>
          <p:cNvSpPr txBox="1">
            <a:spLocks noGrp="1"/>
          </p:cNvSpPr>
          <p:nvPr>
            <p:ph type="body" idx="1"/>
          </p:nvPr>
        </p:nvSpPr>
        <p:spPr>
          <a:xfrm>
            <a:off x="3331107" y="628867"/>
            <a:ext cx="8428800" cy="935600"/>
          </a:xfrm>
          <a:prstGeom prst="rect">
            <a:avLst/>
          </a:prstGeom>
          <a:ln w="38100" cap="flat" cmpd="sng">
            <a:solidFill>
              <a:srgbClr val="00B050"/>
            </a:solidFill>
            <a:prstDash val="solid"/>
            <a:round/>
            <a:headEnd type="none" w="med" len="med"/>
            <a:tailEnd type="none" w="med" len="med"/>
          </a:ln>
        </p:spPr>
        <p:txBody>
          <a:bodyPr vert="horz" lIns="121900" tIns="121900" rIns="121900" bIns="121900" rtlCol="0" anchor="t" anchorCtr="0">
            <a:noAutofit/>
          </a:bodyPr>
          <a:lstStyle/>
          <a:p>
            <a:pPr>
              <a:buNone/>
            </a:pPr>
            <a:r>
              <a:rPr lang="en" sz="4800" dirty="0">
                <a:solidFill>
                  <a:schemeClr val="accent6">
                    <a:lumMod val="75000"/>
                  </a:schemeClr>
                </a:solidFill>
                <a:latin typeface="Gabriola" panose="04040605051002020D02" pitchFamily="82" charset="0"/>
                <a:ea typeface="Bubblegum Sans"/>
                <a:cs typeface="Bubblegum Sans"/>
                <a:sym typeface="Bubblegum Sans"/>
              </a:rPr>
              <a:t>Today’s</a:t>
            </a:r>
            <a:r>
              <a:rPr lang="en" sz="4800" dirty="0">
                <a:solidFill>
                  <a:schemeClr val="accent6">
                    <a:lumMod val="75000"/>
                  </a:schemeClr>
                </a:solidFill>
                <a:latin typeface="Bubblegum Sans"/>
                <a:ea typeface="Bubblegum Sans"/>
                <a:cs typeface="Bubblegum Sans"/>
                <a:sym typeface="Bubblegum Sans"/>
              </a:rPr>
              <a:t> </a:t>
            </a:r>
            <a:r>
              <a:rPr lang="en" sz="5400" dirty="0">
                <a:solidFill>
                  <a:schemeClr val="accent6">
                    <a:lumMod val="75000"/>
                  </a:schemeClr>
                </a:solidFill>
                <a:latin typeface="Lucida Handwriting" panose="03010101010101010101" pitchFamily="66" charset="0"/>
                <a:ea typeface="Bubblegum Sans"/>
                <a:cs typeface="Bubblegum Sans"/>
                <a:sym typeface="Bubblegum Sans"/>
              </a:rPr>
              <a:t>Agenda</a:t>
            </a:r>
            <a:endParaRPr lang="en" sz="4800" dirty="0">
              <a:solidFill>
                <a:schemeClr val="accent6">
                  <a:lumMod val="75000"/>
                </a:schemeClr>
              </a:solidFill>
              <a:latin typeface="Lucida Handwriting" panose="03010101010101010101" pitchFamily="66" charset="0"/>
              <a:ea typeface="Bubblegum Sans"/>
              <a:cs typeface="Bubblegum Sans"/>
              <a:sym typeface="Bubblegum Sans"/>
            </a:endParaRPr>
          </a:p>
        </p:txBody>
      </p:sp>
      <p:sp>
        <p:nvSpPr>
          <p:cNvPr id="85" name="Shape 85"/>
          <p:cNvSpPr txBox="1">
            <a:spLocks noGrp="1"/>
          </p:cNvSpPr>
          <p:nvPr>
            <p:ph type="body" idx="1"/>
          </p:nvPr>
        </p:nvSpPr>
        <p:spPr>
          <a:xfrm>
            <a:off x="3291907" y="5718836"/>
            <a:ext cx="8428800" cy="935600"/>
          </a:xfrm>
          <a:prstGeom prst="rect">
            <a:avLst/>
          </a:prstGeom>
          <a:ln w="38100" cap="flat" cmpd="sng">
            <a:solidFill>
              <a:schemeClr val="accent5"/>
            </a:solidFill>
            <a:prstDash val="solid"/>
            <a:round/>
            <a:headEnd type="none" w="med" len="med"/>
            <a:tailEnd type="none" w="med" len="med"/>
          </a:ln>
        </p:spPr>
        <p:txBody>
          <a:bodyPr vert="horz" lIns="121900" tIns="121900" rIns="121900" bIns="121900" rtlCol="0" anchor="t" anchorCtr="0">
            <a:noAutofit/>
          </a:bodyPr>
          <a:lstStyle/>
          <a:p>
            <a:pPr>
              <a:buNone/>
            </a:pPr>
            <a:r>
              <a:rPr lang="en" sz="3600" u="sng" dirty="0" smtClean="0">
                <a:solidFill>
                  <a:schemeClr val="accent5"/>
                </a:solidFill>
                <a:effectLst>
                  <a:outerShdw blurRad="38100" dist="38100" dir="2700000" algn="tl">
                    <a:srgbClr val="000000">
                      <a:alpha val="43137"/>
                    </a:srgbClr>
                  </a:outerShdw>
                </a:effectLst>
                <a:latin typeface="Bubblegum Sans"/>
                <a:ea typeface="Bubblegum Sans"/>
                <a:cs typeface="Bubblegum Sans"/>
                <a:sym typeface="Bubblegum Sans"/>
              </a:rPr>
              <a:t>Homework</a:t>
            </a:r>
            <a:r>
              <a:rPr lang="en" sz="4000" dirty="0" smtClean="0">
                <a:solidFill>
                  <a:schemeClr val="accent5"/>
                </a:solidFill>
                <a:latin typeface="Bubblegum Sans"/>
                <a:ea typeface="Bubblegum Sans"/>
                <a:cs typeface="Bubblegum Sans"/>
                <a:sym typeface="Bubblegum Sans"/>
              </a:rPr>
              <a:t>:</a:t>
            </a:r>
            <a:endParaRPr lang="en" dirty="0">
              <a:solidFill>
                <a:schemeClr val="accent5"/>
              </a:solidFill>
              <a:latin typeface="Bubblegum Sans"/>
              <a:ea typeface="Bubblegum Sans"/>
              <a:cs typeface="Bubblegum Sans"/>
              <a:sym typeface="Bubblegum Sans"/>
            </a:endParaRPr>
          </a:p>
        </p:txBody>
      </p:sp>
      <p:sp>
        <p:nvSpPr>
          <p:cNvPr id="87" name="Shape 87"/>
          <p:cNvSpPr txBox="1"/>
          <p:nvPr/>
        </p:nvSpPr>
        <p:spPr>
          <a:xfrm>
            <a:off x="8443300" y="1564467"/>
            <a:ext cx="11200" cy="33600"/>
          </a:xfrm>
          <a:prstGeom prst="rect">
            <a:avLst/>
          </a:prstGeom>
          <a:noFill/>
          <a:ln>
            <a:noFill/>
          </a:ln>
        </p:spPr>
        <p:txBody>
          <a:bodyPr lIns="121900" tIns="121900" rIns="121900" bIns="121900" anchor="t" anchorCtr="0">
            <a:noAutofit/>
          </a:bodyPr>
          <a:lstStyle/>
          <a:p>
            <a:endParaRPr sz="2400"/>
          </a:p>
        </p:txBody>
      </p:sp>
      <p:pic>
        <p:nvPicPr>
          <p:cNvPr id="88" name="Shape 88" descr="black-female-profile-speaking-14506153.jpg"/>
          <p:cNvPicPr preferRelativeResize="0"/>
          <p:nvPr/>
        </p:nvPicPr>
        <p:blipFill>
          <a:blip r:embed="rId3">
            <a:alphaModFix/>
          </a:blip>
          <a:stretch>
            <a:fillRect/>
          </a:stretch>
        </p:blipFill>
        <p:spPr>
          <a:xfrm>
            <a:off x="9668539" y="761743"/>
            <a:ext cx="2002549" cy="1703207"/>
          </a:xfrm>
          <a:prstGeom prst="rect">
            <a:avLst/>
          </a:prstGeom>
          <a:noFill/>
          <a:ln>
            <a:noFill/>
          </a:ln>
        </p:spPr>
      </p:pic>
    </p:spTree>
    <p:extLst>
      <p:ext uri="{BB962C8B-B14F-4D97-AF65-F5344CB8AC3E}">
        <p14:creationId xmlns:p14="http://schemas.microsoft.com/office/powerpoint/2010/main" val="2295400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483" y="451784"/>
            <a:ext cx="8428800" cy="1430281"/>
          </a:xfrm>
        </p:spPr>
        <p:txBody>
          <a:bodyPr>
            <a:normAutofit fontScale="90000"/>
          </a:bodyPr>
          <a:lstStyle/>
          <a:p>
            <a:r>
              <a:rPr lang="en-US" sz="8900" dirty="0" smtClean="0">
                <a:solidFill>
                  <a:srgbClr val="0070C0"/>
                </a:solidFill>
                <a:latin typeface="Andalus" panose="02020603050405020304" pitchFamily="18" charset="-78"/>
                <a:cs typeface="Andalus" panose="02020603050405020304" pitchFamily="18" charset="-78"/>
              </a:rPr>
              <a:t>Bell</a:t>
            </a:r>
            <a:r>
              <a:rPr lang="en-US" sz="2000" dirty="0" smtClean="0">
                <a:solidFill>
                  <a:srgbClr val="0070C0"/>
                </a:solidFill>
                <a:latin typeface="Lucida Handwriting" panose="03010101010101010101" pitchFamily="66" charset="0"/>
              </a:rPr>
              <a:t> </a:t>
            </a:r>
            <a:r>
              <a:rPr lang="en-US" sz="9800" dirty="0" smtClean="0">
                <a:solidFill>
                  <a:schemeClr val="accent4"/>
                </a:solidFill>
                <a:latin typeface="Lucida Handwriting" panose="03010101010101010101" pitchFamily="66" charset="0"/>
              </a:rPr>
              <a:t>Ringer</a:t>
            </a:r>
            <a:r>
              <a:rPr lang="en-US" dirty="0" smtClean="0">
                <a:solidFill>
                  <a:srgbClr val="0070C0"/>
                </a:solidFill>
              </a:rPr>
              <a:t>:</a:t>
            </a:r>
            <a:endParaRPr lang="en-US" dirty="0">
              <a:solidFill>
                <a:srgbClr val="0070C0"/>
              </a:solidFill>
            </a:endParaRPr>
          </a:p>
        </p:txBody>
      </p:sp>
      <p:sp>
        <p:nvSpPr>
          <p:cNvPr id="3" name="Text Placeholder 2"/>
          <p:cNvSpPr>
            <a:spLocks noGrp="1"/>
          </p:cNvSpPr>
          <p:nvPr>
            <p:ph type="body" idx="1"/>
          </p:nvPr>
        </p:nvSpPr>
        <p:spPr>
          <a:xfrm>
            <a:off x="230819" y="3583243"/>
            <a:ext cx="11807301" cy="2648881"/>
          </a:xfrm>
          <a:ln w="38100"/>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sz="3600" b="1" dirty="0">
                <a:solidFill>
                  <a:schemeClr val="accent6"/>
                </a:solidFill>
                <a:latin typeface="Bradley Hand ITC" panose="03070402050302030203" pitchFamily="66" charset="0"/>
                <a:cs typeface="Andalus" panose="02020603050405020304" pitchFamily="18" charset="-78"/>
              </a:rPr>
              <a:t>Why do these things always happen to me</a:t>
            </a:r>
            <a:r>
              <a:rPr lang="en-US" sz="3600" b="1" dirty="0" smtClean="0">
                <a:solidFill>
                  <a:schemeClr val="accent6"/>
                </a:solidFill>
                <a:latin typeface="Bradley Hand ITC" panose="03070402050302030203" pitchFamily="66" charset="0"/>
                <a:cs typeface="Andalus" panose="02020603050405020304" pitchFamily="18" charset="-78"/>
              </a:rPr>
              <a:t>? </a:t>
            </a:r>
            <a:r>
              <a:rPr lang="en-US" sz="3600" b="1" dirty="0">
                <a:solidFill>
                  <a:schemeClr val="accent6"/>
                </a:solidFill>
                <a:latin typeface="Bradley Hand ITC" panose="03070402050302030203" pitchFamily="66" charset="0"/>
                <a:cs typeface="Andalus" panose="02020603050405020304" pitchFamily="18" charset="-78"/>
              </a:rPr>
              <a:t>Brad wondered. </a:t>
            </a:r>
            <a:r>
              <a:rPr lang="en-US" sz="3600" b="1" dirty="0" smtClean="0">
                <a:solidFill>
                  <a:schemeClr val="accent6"/>
                </a:solidFill>
                <a:latin typeface="Bradley Hand ITC" panose="03070402050302030203" pitchFamily="66" charset="0"/>
                <a:cs typeface="Andalus" panose="02020603050405020304" pitchFamily="18" charset="-78"/>
              </a:rPr>
              <a:t>First, </a:t>
            </a:r>
            <a:r>
              <a:rPr lang="en-US" sz="3600" b="1" dirty="0">
                <a:solidFill>
                  <a:schemeClr val="accent6"/>
                </a:solidFill>
                <a:latin typeface="Bradley Hand ITC" panose="03070402050302030203" pitchFamily="66" charset="0"/>
                <a:cs typeface="Andalus" panose="02020603050405020304" pitchFamily="18" charset="-78"/>
              </a:rPr>
              <a:t>I forget an important meeting, and nobody reminds me until it’s over. </a:t>
            </a:r>
            <a:r>
              <a:rPr lang="en-US" sz="3600" b="1" dirty="0" smtClean="0">
                <a:solidFill>
                  <a:schemeClr val="accent6"/>
                </a:solidFill>
                <a:latin typeface="Bradley Hand ITC" panose="03070402050302030203" pitchFamily="66" charset="0"/>
                <a:cs typeface="Andalus" panose="02020603050405020304" pitchFamily="18" charset="-78"/>
              </a:rPr>
              <a:t>Then, </a:t>
            </a:r>
            <a:r>
              <a:rPr lang="en-US" sz="3600" b="1" dirty="0">
                <a:solidFill>
                  <a:schemeClr val="accent6"/>
                </a:solidFill>
                <a:latin typeface="Bradley Hand ITC" panose="03070402050302030203" pitchFamily="66" charset="0"/>
                <a:cs typeface="Andalus" panose="02020603050405020304" pitchFamily="18" charset="-78"/>
              </a:rPr>
              <a:t>my boss dumps a big project on my desk and wants it done by yesterday. And to top everything off, I leave my wallet on the bus.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42" y="203588"/>
            <a:ext cx="2610035" cy="268718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729" y="203588"/>
            <a:ext cx="1834754" cy="1873791"/>
          </a:xfrm>
          <a:prstGeom prst="rect">
            <a:avLst/>
          </a:prstGeom>
        </p:spPr>
      </p:pic>
      <p:sp>
        <p:nvSpPr>
          <p:cNvPr id="6" name="TextBox 5"/>
          <p:cNvSpPr txBox="1"/>
          <p:nvPr/>
        </p:nvSpPr>
        <p:spPr>
          <a:xfrm>
            <a:off x="2840430" y="1709452"/>
            <a:ext cx="8930936" cy="1815882"/>
          </a:xfrm>
          <a:prstGeom prst="rect">
            <a:avLst/>
          </a:prstGeom>
          <a:noFill/>
        </p:spPr>
        <p:txBody>
          <a:bodyPr wrap="square" rtlCol="0">
            <a:spAutoFit/>
          </a:bodyPr>
          <a:lstStyle/>
          <a:p>
            <a:pPr algn="ctr"/>
            <a:r>
              <a:rPr lang="en-US" sz="2800" dirty="0" smtClean="0">
                <a:solidFill>
                  <a:schemeClr val="accent5"/>
                </a:solidFill>
                <a:latin typeface="Andalus" panose="02020603050405020304" pitchFamily="18" charset="-78"/>
                <a:cs typeface="Andalus" panose="02020603050405020304" pitchFamily="18" charset="-78"/>
              </a:rPr>
              <a:t>Directions:</a:t>
            </a:r>
          </a:p>
          <a:p>
            <a:pPr algn="ctr"/>
            <a:r>
              <a:rPr lang="en-US" sz="2800" dirty="0" smtClean="0">
                <a:solidFill>
                  <a:schemeClr val="accent5"/>
                </a:solidFill>
                <a:latin typeface="Andalus" panose="02020603050405020304" pitchFamily="18" charset="-78"/>
                <a:cs typeface="Andalus" panose="02020603050405020304" pitchFamily="18" charset="-78"/>
              </a:rPr>
              <a:t>Read through the passage below. How does the author feel about his day? How do you know? What words help you to understand how the author feels?</a:t>
            </a:r>
            <a:endParaRPr lang="en-US" sz="2800" dirty="0">
              <a:solidFill>
                <a:schemeClr val="accent5"/>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165263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15" y="89917"/>
            <a:ext cx="12021878" cy="1507146"/>
          </a:xfrm>
        </p:spPr>
        <p:txBody>
          <a:bodyPr>
            <a:normAutofit/>
          </a:bodyPr>
          <a:lstStyle/>
          <a:p>
            <a:r>
              <a:rPr lang="en-US" dirty="0" smtClean="0">
                <a:solidFill>
                  <a:schemeClr val="accent2"/>
                </a:solidFill>
                <a:latin typeface="Andalus" panose="02020603050405020304" pitchFamily="18" charset="-78"/>
                <a:cs typeface="Andalus" panose="02020603050405020304" pitchFamily="18" charset="-78"/>
              </a:rPr>
              <a:t>Definition </a:t>
            </a:r>
            <a:r>
              <a:rPr lang="en-US" sz="6600" dirty="0" smtClean="0">
                <a:solidFill>
                  <a:srgbClr val="FF0000"/>
                </a:solidFill>
                <a:latin typeface="Segoe Script" panose="020B0504020000000003" pitchFamily="34" charset="0"/>
              </a:rPr>
              <a:t>Fun </a:t>
            </a:r>
            <a:r>
              <a:rPr lang="en-US" dirty="0" smtClean="0"/>
              <a:t>–   </a:t>
            </a:r>
            <a:r>
              <a:rPr lang="en-US" sz="6600" u="sng" dirty="0" smtClean="0">
                <a:solidFill>
                  <a:schemeClr val="accent1"/>
                </a:solidFill>
                <a:latin typeface="Andalus" panose="02020603050405020304" pitchFamily="18" charset="-78"/>
                <a:cs typeface="Andalus" panose="02020603050405020304" pitchFamily="18" charset="-78"/>
              </a:rPr>
              <a:t>Tone</a:t>
            </a:r>
            <a:r>
              <a:rPr lang="en-US" sz="6600" u="sng" dirty="0" smtClean="0">
                <a:solidFill>
                  <a:schemeClr val="accent1"/>
                </a:solidFill>
              </a:rPr>
              <a:t> </a:t>
            </a:r>
            <a:r>
              <a:rPr lang="en-US" sz="9600" u="sng" dirty="0" smtClean="0">
                <a:latin typeface="Segoe Script" panose="020B0504020000000003" pitchFamily="34" charset="0"/>
              </a:rPr>
              <a:t>&amp;</a:t>
            </a:r>
            <a:r>
              <a:rPr lang="en-US" sz="6600" u="sng" dirty="0" smtClean="0"/>
              <a:t> </a:t>
            </a:r>
            <a:r>
              <a:rPr lang="en-US" sz="6600" u="sng" dirty="0" smtClean="0">
                <a:solidFill>
                  <a:schemeClr val="accent6"/>
                </a:solidFill>
                <a:latin typeface="Andalus" panose="02020603050405020304" pitchFamily="18" charset="-78"/>
                <a:cs typeface="Andalus" panose="02020603050405020304" pitchFamily="18" charset="-78"/>
              </a:rPr>
              <a:t>Mood</a:t>
            </a:r>
            <a:endParaRPr lang="en-US" sz="4800" u="sng" dirty="0">
              <a:solidFill>
                <a:schemeClr val="accent6"/>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rot="20658590">
            <a:off x="357451" y="5479109"/>
            <a:ext cx="2493384" cy="1290436"/>
          </a:xfrm>
        </p:spPr>
        <p:txBody>
          <a:bodyPr>
            <a:normAutofit fontScale="85000" lnSpcReduction="10000"/>
          </a:bodyPr>
          <a:lstStyle/>
          <a:p>
            <a:pPr marL="0" indent="0">
              <a:buNone/>
            </a:pPr>
            <a:r>
              <a:rPr lang="en-US" sz="7800" u="sng" dirty="0" smtClean="0">
                <a:solidFill>
                  <a:schemeClr val="accent6"/>
                </a:solidFill>
                <a:latin typeface="Andalus" panose="02020603050405020304" pitchFamily="18" charset="-78"/>
                <a:cs typeface="Andalus" panose="02020603050405020304" pitchFamily="18" charset="-78"/>
              </a:rPr>
              <a:t>Mood</a:t>
            </a:r>
            <a:r>
              <a:rPr lang="en-US" sz="6000" u="sng" dirty="0" smtClean="0">
                <a:solidFill>
                  <a:schemeClr val="accent6"/>
                </a:solidFill>
                <a:latin typeface="Andalus" panose="02020603050405020304" pitchFamily="18" charset="-78"/>
                <a:cs typeface="Andalus" panose="02020603050405020304" pitchFamily="18" charset="-78"/>
              </a:rPr>
              <a:t>:</a:t>
            </a:r>
            <a:endParaRPr lang="en-US" sz="6000" dirty="0">
              <a:solidFill>
                <a:schemeClr val="accent6"/>
              </a:solidFill>
            </a:endParaRPr>
          </a:p>
        </p:txBody>
      </p:sp>
      <p:sp>
        <p:nvSpPr>
          <p:cNvPr id="4" name="Rectangle 3"/>
          <p:cNvSpPr/>
          <p:nvPr/>
        </p:nvSpPr>
        <p:spPr>
          <a:xfrm>
            <a:off x="2826764" y="1745342"/>
            <a:ext cx="9460636" cy="1200329"/>
          </a:xfrm>
          <a:prstGeom prst="rect">
            <a:avLst/>
          </a:prstGeom>
        </p:spPr>
        <p:txBody>
          <a:bodyPr wrap="square">
            <a:spAutoFit/>
          </a:bodyPr>
          <a:lstStyle/>
          <a:p>
            <a:r>
              <a:rPr lang="en-US" sz="3600" dirty="0" smtClean="0">
                <a:solidFill>
                  <a:schemeClr val="accent1"/>
                </a:solidFill>
                <a:latin typeface="Andalus" panose="02020603050405020304" pitchFamily="18" charset="-78"/>
                <a:cs typeface="Andalus" panose="02020603050405020304" pitchFamily="18" charset="-78"/>
              </a:rPr>
              <a:t>Tone is the author’s attitude or feeling about the subject that he/she writes about. </a:t>
            </a:r>
            <a:endParaRPr lang="en-US" sz="6000" dirty="0"/>
          </a:p>
        </p:txBody>
      </p:sp>
      <p:sp>
        <p:nvSpPr>
          <p:cNvPr id="5" name="Content Placeholder 2"/>
          <p:cNvSpPr txBox="1">
            <a:spLocks/>
          </p:cNvSpPr>
          <p:nvPr/>
        </p:nvSpPr>
        <p:spPr>
          <a:xfrm rot="20658590">
            <a:off x="357451" y="1910171"/>
            <a:ext cx="2493384" cy="1290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7800" u="sng" smtClean="0">
                <a:solidFill>
                  <a:schemeClr val="accent1"/>
                </a:solidFill>
                <a:latin typeface="Andalus" panose="02020603050405020304" pitchFamily="18" charset="-78"/>
                <a:cs typeface="Andalus" panose="02020603050405020304" pitchFamily="18" charset="-78"/>
              </a:rPr>
              <a:t>Tone</a:t>
            </a:r>
            <a:r>
              <a:rPr lang="en-US" sz="6000" u="sng" smtClean="0">
                <a:solidFill>
                  <a:schemeClr val="accent1"/>
                </a:solidFill>
                <a:latin typeface="Andalus" panose="02020603050405020304" pitchFamily="18" charset="-78"/>
                <a:cs typeface="Andalus" panose="02020603050405020304" pitchFamily="18" charset="-78"/>
              </a:rPr>
              <a:t>:</a:t>
            </a:r>
            <a:endParaRPr lang="en-US" sz="6000" dirty="0"/>
          </a:p>
        </p:txBody>
      </p:sp>
      <p:sp>
        <p:nvSpPr>
          <p:cNvPr id="6" name="Rectangle 5"/>
          <p:cNvSpPr/>
          <p:nvPr/>
        </p:nvSpPr>
        <p:spPr>
          <a:xfrm>
            <a:off x="2891162" y="5166001"/>
            <a:ext cx="9460636" cy="1200329"/>
          </a:xfrm>
          <a:prstGeom prst="rect">
            <a:avLst/>
          </a:prstGeom>
        </p:spPr>
        <p:txBody>
          <a:bodyPr wrap="square">
            <a:spAutoFit/>
          </a:bodyPr>
          <a:lstStyle/>
          <a:p>
            <a:r>
              <a:rPr lang="en-US" sz="3600" dirty="0" smtClean="0">
                <a:solidFill>
                  <a:schemeClr val="accent6"/>
                </a:solidFill>
                <a:latin typeface="Andalus" panose="02020603050405020304" pitchFamily="18" charset="-78"/>
                <a:cs typeface="Andalus" panose="02020603050405020304" pitchFamily="18" charset="-78"/>
              </a:rPr>
              <a:t>Mood is how you, the audience, feels when reading or viewing the author’s work. </a:t>
            </a:r>
            <a:endParaRPr lang="en-US" sz="6000" dirty="0">
              <a:solidFill>
                <a:schemeClr val="accent6"/>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4489" y="2863552"/>
            <a:ext cx="2797760" cy="2238208"/>
          </a:xfrm>
          <a:prstGeom prst="rect">
            <a:avLst/>
          </a:prstGeom>
        </p:spPr>
      </p:pic>
    </p:spTree>
    <p:extLst>
      <p:ext uri="{BB962C8B-B14F-4D97-AF65-F5344CB8AC3E}">
        <p14:creationId xmlns:p14="http://schemas.microsoft.com/office/powerpoint/2010/main" val="34802727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sz="5400" u="sng" dirty="0" smtClean="0">
                <a:solidFill>
                  <a:srgbClr val="FF0000"/>
                </a:solidFill>
                <a:effectLst>
                  <a:outerShdw blurRad="38100" dist="38100" dir="2700000" algn="tl">
                    <a:srgbClr val="000000">
                      <a:alpha val="43137"/>
                    </a:srgbClr>
                  </a:outerShdw>
                </a:effectLst>
                <a:latin typeface="Monotype Corsiva" panose="03010101010201010101" pitchFamily="66" charset="0"/>
                <a:cs typeface="Andalus" panose="02020603050405020304" pitchFamily="18" charset="-78"/>
              </a:rPr>
              <a:t>Consider</a:t>
            </a:r>
            <a:r>
              <a:rPr lang="en-US" sz="5400" u="sng" dirty="0" smtClean="0">
                <a:solidFill>
                  <a:srgbClr val="FF0000"/>
                </a:solidFill>
                <a:latin typeface="Andalus" panose="02020603050405020304" pitchFamily="18" charset="-78"/>
                <a:cs typeface="Andalus" panose="02020603050405020304" pitchFamily="18" charset="-78"/>
              </a:rPr>
              <a:t> </a:t>
            </a:r>
            <a:r>
              <a:rPr lang="en-US" u="sng" dirty="0" smtClean="0">
                <a:latin typeface="Andalus" panose="02020603050405020304" pitchFamily="18" charset="-78"/>
                <a:cs typeface="Andalus" panose="02020603050405020304" pitchFamily="18" charset="-78"/>
              </a:rPr>
              <a:t>the Following Statement</a:t>
            </a:r>
            <a:r>
              <a:rPr lang="en-US" u="sng" dirty="0" smtClean="0"/>
              <a:t>:</a:t>
            </a:r>
            <a:endParaRPr lang="en-US" u="sng" dirty="0"/>
          </a:p>
        </p:txBody>
      </p:sp>
      <p:sp>
        <p:nvSpPr>
          <p:cNvPr id="3" name="Content Placeholder 2"/>
          <p:cNvSpPr>
            <a:spLocks noGrp="1"/>
          </p:cNvSpPr>
          <p:nvPr>
            <p:ph idx="1"/>
          </p:nvPr>
        </p:nvSpPr>
        <p:spPr>
          <a:xfrm>
            <a:off x="795670" y="1382711"/>
            <a:ext cx="10751287" cy="5237829"/>
          </a:xfrm>
        </p:spPr>
        <p:txBody>
          <a:bodyPr>
            <a:normAutofit/>
          </a:bodyPr>
          <a:lstStyle/>
          <a:p>
            <a:pPr marL="0" indent="0" algn="ctr">
              <a:buNone/>
            </a:pPr>
            <a:r>
              <a:rPr lang="en-US" sz="3600" dirty="0" smtClean="0">
                <a:latin typeface="FangSong" panose="02010609060101010101" pitchFamily="49" charset="-122"/>
                <a:ea typeface="FangSong" panose="02010609060101010101" pitchFamily="49" charset="-122"/>
              </a:rPr>
              <a:t>“If I could give you one thing in life I would give you the ability to see yourself through my eyes, only then would you realize how special you are to me.”  </a:t>
            </a:r>
            <a:r>
              <a:rPr lang="en-US" dirty="0" smtClean="0"/>
              <a:t>-</a:t>
            </a:r>
            <a:r>
              <a:rPr lang="en-US" dirty="0" smtClean="0">
                <a:latin typeface="Andalus" panose="02020603050405020304" pitchFamily="18" charset="-78"/>
                <a:cs typeface="Andalus" panose="02020603050405020304" pitchFamily="18" charset="-78"/>
              </a:rPr>
              <a:t>Anonymous </a:t>
            </a:r>
          </a:p>
          <a:p>
            <a:pPr marL="0" indent="0" algn="ctr">
              <a:buNone/>
            </a:pPr>
            <a:endParaRPr lang="en-US" dirty="0" smtClean="0">
              <a:latin typeface="Andalus" panose="02020603050405020304" pitchFamily="18" charset="-78"/>
              <a:cs typeface="Andalus" panose="02020603050405020304" pitchFamily="18" charset="-78"/>
            </a:endParaRPr>
          </a:p>
          <a:p>
            <a:pPr marL="0" indent="0" algn="ctr">
              <a:buNone/>
            </a:pPr>
            <a:r>
              <a:rPr lang="en-US" sz="4000" i="1" u="sng" dirty="0" smtClean="0">
                <a:solidFill>
                  <a:srgbClr val="C0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Turn, Talk, &amp; Tell</a:t>
            </a:r>
            <a:endParaRPr lang="en-US" sz="4000" i="1" u="sng" dirty="0">
              <a:solidFill>
                <a:srgbClr val="C00000"/>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endParaRPr>
          </a:p>
          <a:p>
            <a:pPr marL="0" indent="0" algn="ctr">
              <a:buNone/>
            </a:pPr>
            <a:r>
              <a:rPr lang="en-US" sz="3600" dirty="0" smtClean="0">
                <a:solidFill>
                  <a:srgbClr val="FF0000"/>
                </a:solidFill>
                <a:latin typeface="Andalus" panose="02020603050405020304" pitchFamily="18" charset="-78"/>
                <a:cs typeface="Andalus" panose="02020603050405020304" pitchFamily="18" charset="-78"/>
              </a:rPr>
              <a:t>What is the author writing about (the subject)?</a:t>
            </a:r>
          </a:p>
          <a:p>
            <a:pPr marL="0" indent="0" algn="ctr">
              <a:buNone/>
            </a:pPr>
            <a:r>
              <a:rPr lang="en-US" sz="3600" dirty="0" smtClean="0">
                <a:solidFill>
                  <a:schemeClr val="accent5"/>
                </a:solidFill>
                <a:latin typeface="Andalus" panose="02020603050405020304" pitchFamily="18" charset="-78"/>
                <a:cs typeface="Andalus" panose="02020603050405020304" pitchFamily="18" charset="-78"/>
              </a:rPr>
              <a:t>What is the author’s attitude about the subject?</a:t>
            </a:r>
          </a:p>
          <a:p>
            <a:pPr marL="0" indent="0" algn="ctr">
              <a:buNone/>
            </a:pPr>
            <a:r>
              <a:rPr lang="en-US" sz="3600" dirty="0" smtClean="0">
                <a:solidFill>
                  <a:schemeClr val="accent6"/>
                </a:solidFill>
                <a:latin typeface="Andalus" panose="02020603050405020304" pitchFamily="18" charset="-78"/>
                <a:cs typeface="Andalus" panose="02020603050405020304" pitchFamily="18" charset="-78"/>
              </a:rPr>
              <a:t>How do you feel when you read this sappy quote?</a:t>
            </a:r>
            <a:endParaRPr lang="en-US" sz="3600" dirty="0">
              <a:solidFill>
                <a:schemeClr val="accent6"/>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684817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171" y="0"/>
            <a:ext cx="10515600" cy="2073460"/>
          </a:xfrm>
          <a:ln w="19050">
            <a:solidFill>
              <a:srgbClr val="002060"/>
            </a:solidFill>
            <a:prstDash val="lgDashDotDot"/>
          </a:ln>
        </p:spPr>
        <p:txBody>
          <a:bodyPr>
            <a:normAutofit fontScale="90000"/>
          </a:bodyPr>
          <a:lstStyle/>
          <a:p>
            <a:r>
              <a:rPr lang="en-US" sz="3100" dirty="0">
                <a:latin typeface="FangSong" panose="02010609060101010101" pitchFamily="49" charset="-122"/>
                <a:ea typeface="FangSong" panose="02010609060101010101" pitchFamily="49" charset="-122"/>
              </a:rPr>
              <a:t>“If I could give you one thing in life I would give you the ability to see yourself through my eyes, only then would you realize how special you are to me.”  </a:t>
            </a:r>
            <a:r>
              <a:rPr lang="en-US" sz="3100" dirty="0" smtClean="0">
                <a:latin typeface="FangSong" panose="02010609060101010101" pitchFamily="49" charset="-122"/>
                <a:ea typeface="FangSong" panose="02010609060101010101" pitchFamily="49" charset="-122"/>
              </a:rPr>
              <a:t/>
            </a:r>
            <a:br>
              <a:rPr lang="en-US" sz="3100" dirty="0" smtClean="0">
                <a:latin typeface="FangSong" panose="02010609060101010101" pitchFamily="49" charset="-122"/>
                <a:ea typeface="FangSong" panose="02010609060101010101" pitchFamily="49" charset="-122"/>
              </a:rPr>
            </a:br>
            <a:r>
              <a:rPr lang="en-US" sz="3100" dirty="0">
                <a:latin typeface="FangSong" panose="02010609060101010101" pitchFamily="49" charset="-122"/>
                <a:ea typeface="FangSong" panose="02010609060101010101" pitchFamily="49" charset="-122"/>
              </a:rPr>
              <a:t> </a:t>
            </a:r>
            <a:r>
              <a:rPr lang="en-US" sz="3100" dirty="0" smtClean="0">
                <a:latin typeface="FangSong" panose="02010609060101010101" pitchFamily="49" charset="-122"/>
                <a:ea typeface="FangSong" panose="02010609060101010101" pitchFamily="49" charset="-122"/>
              </a:rPr>
              <a:t>                                           </a:t>
            </a:r>
            <a:r>
              <a:rPr lang="en-US" sz="3100" dirty="0" smtClean="0"/>
              <a:t>-</a:t>
            </a:r>
            <a:r>
              <a:rPr lang="en-US" sz="3100" dirty="0">
                <a:latin typeface="Andalus" panose="02020603050405020304" pitchFamily="18" charset="-78"/>
                <a:cs typeface="Andalus" panose="02020603050405020304" pitchFamily="18" charset="-78"/>
              </a:rPr>
              <a:t>Anonymous </a:t>
            </a:r>
            <a:endParaRPr lang="en-US" dirty="0"/>
          </a:p>
        </p:txBody>
      </p:sp>
      <p:sp>
        <p:nvSpPr>
          <p:cNvPr id="4" name="Rectangle 3"/>
          <p:cNvSpPr/>
          <p:nvPr/>
        </p:nvSpPr>
        <p:spPr>
          <a:xfrm>
            <a:off x="255182" y="2208140"/>
            <a:ext cx="11624930" cy="45243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600" u="sng" dirty="0">
                <a:solidFill>
                  <a:srgbClr val="FF0000"/>
                </a:solidFill>
                <a:latin typeface="Andalus" panose="02020603050405020304" pitchFamily="18" charset="-78"/>
                <a:cs typeface="Andalus" panose="02020603050405020304" pitchFamily="18" charset="-78"/>
              </a:rPr>
              <a:t>What is the author writing about (the subject</a:t>
            </a:r>
            <a:r>
              <a:rPr lang="en-US" sz="3600" u="sng" dirty="0" smtClean="0">
                <a:solidFill>
                  <a:srgbClr val="FF0000"/>
                </a:solidFill>
                <a:latin typeface="Andalus" panose="02020603050405020304" pitchFamily="18" charset="-78"/>
                <a:cs typeface="Andalus" panose="02020603050405020304" pitchFamily="18" charset="-78"/>
              </a:rPr>
              <a:t>)?</a:t>
            </a:r>
          </a:p>
          <a:p>
            <a:pPr algn="ctr"/>
            <a:r>
              <a:rPr lang="en-US" sz="3200" dirty="0" smtClean="0">
                <a:solidFill>
                  <a:srgbClr val="FF0000"/>
                </a:solidFill>
                <a:latin typeface="FangSong" panose="02010609060101010101" pitchFamily="49" charset="-122"/>
                <a:ea typeface="FangSong" panose="02010609060101010101" pitchFamily="49" charset="-122"/>
                <a:cs typeface="Andalus" panose="02020603050405020304" pitchFamily="18" charset="-78"/>
              </a:rPr>
              <a:t>His/her LOVE interest!</a:t>
            </a:r>
          </a:p>
          <a:p>
            <a:pPr algn="ctr"/>
            <a:endParaRPr lang="en-US" sz="2000" dirty="0">
              <a:solidFill>
                <a:srgbClr val="FF0000"/>
              </a:solidFill>
              <a:latin typeface="FangSong" panose="02010609060101010101" pitchFamily="49" charset="-122"/>
              <a:ea typeface="FangSong" panose="02010609060101010101" pitchFamily="49" charset="-122"/>
              <a:cs typeface="Andalus" panose="02020603050405020304" pitchFamily="18" charset="-78"/>
            </a:endParaRPr>
          </a:p>
          <a:p>
            <a:pPr algn="ctr"/>
            <a:r>
              <a:rPr lang="en-US" sz="3600" u="sng" dirty="0">
                <a:solidFill>
                  <a:schemeClr val="accent5"/>
                </a:solidFill>
                <a:latin typeface="Andalus" panose="02020603050405020304" pitchFamily="18" charset="-78"/>
                <a:cs typeface="Andalus" panose="02020603050405020304" pitchFamily="18" charset="-78"/>
              </a:rPr>
              <a:t>What is the author’s </a:t>
            </a:r>
            <a:r>
              <a:rPr lang="en-US" sz="3600" u="sng" dirty="0" smtClean="0">
                <a:solidFill>
                  <a:schemeClr val="accent5"/>
                </a:solidFill>
                <a:latin typeface="Andalus" panose="02020603050405020304" pitchFamily="18" charset="-78"/>
                <a:cs typeface="Andalus" panose="02020603050405020304" pitchFamily="18" charset="-78"/>
              </a:rPr>
              <a:t> attitude </a:t>
            </a:r>
            <a:r>
              <a:rPr lang="en-US" sz="3600" u="sng" dirty="0">
                <a:solidFill>
                  <a:schemeClr val="accent5"/>
                </a:solidFill>
                <a:latin typeface="Andalus" panose="02020603050405020304" pitchFamily="18" charset="-78"/>
                <a:cs typeface="Andalus" panose="02020603050405020304" pitchFamily="18" charset="-78"/>
              </a:rPr>
              <a:t>about the subject</a:t>
            </a:r>
            <a:r>
              <a:rPr lang="en-US" sz="3600" u="sng" dirty="0" smtClean="0">
                <a:solidFill>
                  <a:schemeClr val="accent5"/>
                </a:solidFill>
                <a:latin typeface="Andalus" panose="02020603050405020304" pitchFamily="18" charset="-78"/>
                <a:cs typeface="Andalus" panose="02020603050405020304" pitchFamily="18" charset="-78"/>
              </a:rPr>
              <a:t>?</a:t>
            </a:r>
          </a:p>
          <a:p>
            <a:pPr algn="ctr"/>
            <a:r>
              <a:rPr lang="en-US" sz="3200" dirty="0" err="1" smtClean="0">
                <a:solidFill>
                  <a:schemeClr val="accent5"/>
                </a:solidFill>
                <a:latin typeface="FangSong" panose="02010609060101010101" pitchFamily="49" charset="-122"/>
                <a:ea typeface="FangSong" panose="02010609060101010101" pitchFamily="49" charset="-122"/>
                <a:cs typeface="Andalus" panose="02020603050405020304" pitchFamily="18" charset="-78"/>
              </a:rPr>
              <a:t>He/She</a:t>
            </a:r>
            <a:r>
              <a:rPr lang="en-US" sz="3200" dirty="0" smtClean="0">
                <a:solidFill>
                  <a:schemeClr val="accent5"/>
                </a:solidFill>
                <a:latin typeface="FangSong" panose="02010609060101010101" pitchFamily="49" charset="-122"/>
                <a:ea typeface="FangSong" panose="02010609060101010101" pitchFamily="49" charset="-122"/>
                <a:cs typeface="Andalus" panose="02020603050405020304" pitchFamily="18" charset="-78"/>
              </a:rPr>
              <a:t> loves that person so very dearly! </a:t>
            </a:r>
            <a:endParaRPr lang="en-US" sz="1400" dirty="0" smtClean="0">
              <a:solidFill>
                <a:schemeClr val="accent5"/>
              </a:solidFill>
              <a:latin typeface="FangSong" panose="02010609060101010101" pitchFamily="49" charset="-122"/>
              <a:ea typeface="FangSong" panose="02010609060101010101" pitchFamily="49" charset="-122"/>
              <a:cs typeface="Andalus" panose="02020603050405020304" pitchFamily="18" charset="-78"/>
            </a:endParaRPr>
          </a:p>
          <a:p>
            <a:pPr algn="ctr"/>
            <a:endParaRPr lang="en-US" sz="3200" dirty="0" smtClean="0">
              <a:solidFill>
                <a:schemeClr val="accent5"/>
              </a:solidFill>
              <a:latin typeface="FangSong" panose="02010609060101010101" pitchFamily="49" charset="-122"/>
              <a:ea typeface="FangSong" panose="02010609060101010101" pitchFamily="49" charset="-122"/>
              <a:cs typeface="Andalus" panose="02020603050405020304" pitchFamily="18" charset="-78"/>
            </a:endParaRPr>
          </a:p>
          <a:p>
            <a:pPr algn="ctr"/>
            <a:r>
              <a:rPr lang="en-US" sz="3600" u="sng" dirty="0" smtClean="0">
                <a:solidFill>
                  <a:schemeClr val="accent6"/>
                </a:solidFill>
                <a:latin typeface="Andalus" panose="02020603050405020304" pitchFamily="18" charset="-78"/>
                <a:cs typeface="Andalus" panose="02020603050405020304" pitchFamily="18" charset="-78"/>
              </a:rPr>
              <a:t>How </a:t>
            </a:r>
            <a:r>
              <a:rPr lang="en-US" sz="3600" u="sng" dirty="0">
                <a:solidFill>
                  <a:schemeClr val="accent6"/>
                </a:solidFill>
                <a:latin typeface="Andalus" panose="02020603050405020304" pitchFamily="18" charset="-78"/>
                <a:cs typeface="Andalus" panose="02020603050405020304" pitchFamily="18" charset="-78"/>
              </a:rPr>
              <a:t>do you feel when you read this sappy quote</a:t>
            </a:r>
            <a:r>
              <a:rPr lang="en-US" sz="3600" u="sng" dirty="0" smtClean="0">
                <a:solidFill>
                  <a:schemeClr val="accent6"/>
                </a:solidFill>
                <a:latin typeface="Andalus" panose="02020603050405020304" pitchFamily="18" charset="-78"/>
                <a:cs typeface="Andalus" panose="02020603050405020304" pitchFamily="18" charset="-78"/>
              </a:rPr>
              <a:t>?</a:t>
            </a:r>
          </a:p>
          <a:p>
            <a:pPr algn="ctr"/>
            <a:r>
              <a:rPr lang="en-US" sz="3200" dirty="0" smtClean="0">
                <a:solidFill>
                  <a:schemeClr val="accent5"/>
                </a:solidFill>
                <a:latin typeface="FangSong" panose="02010609060101010101" pitchFamily="49" charset="-122"/>
                <a:ea typeface="FangSong" panose="02010609060101010101" pitchFamily="49" charset="-122"/>
                <a:cs typeface="Andalus" panose="02020603050405020304" pitchFamily="18" charset="-78"/>
              </a:rPr>
              <a:t>Inspired? Moved? Happy? -- Disgusted? Creeped-out? </a:t>
            </a:r>
          </a:p>
          <a:p>
            <a:pPr algn="ctr"/>
            <a:r>
              <a:rPr lang="en-US" sz="3200" dirty="0" smtClean="0">
                <a:solidFill>
                  <a:schemeClr val="accent5"/>
                </a:solidFill>
                <a:latin typeface="FangSong" panose="02010609060101010101" pitchFamily="49" charset="-122"/>
                <a:ea typeface="FangSong" panose="02010609060101010101" pitchFamily="49" charset="-122"/>
                <a:cs typeface="Andalus" panose="02020603050405020304" pitchFamily="18" charset="-78"/>
              </a:rPr>
              <a:t>                           Heebie-Jeebies anyone? </a:t>
            </a:r>
            <a:endParaRPr lang="en-US" sz="3200" dirty="0">
              <a:solidFill>
                <a:schemeClr val="accent6"/>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8708632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1301218">
            <a:off x="2488018" y="802586"/>
            <a:ext cx="10370288" cy="2123658"/>
          </a:xfrm>
          <a:prstGeom prst="rect">
            <a:avLst/>
          </a:prstGeom>
        </p:spPr>
        <p:txBody>
          <a:bodyPr wrap="square">
            <a:spAutoFit/>
          </a:bodyPr>
          <a:lstStyle/>
          <a:p>
            <a:pPr algn="ctr"/>
            <a:r>
              <a:rPr lang="en-US" sz="2800" i="1" u="sng" dirty="0" smtClean="0">
                <a:solidFill>
                  <a:schemeClr val="accent5"/>
                </a:solidFill>
                <a:latin typeface="Andalus" panose="02020603050405020304" pitchFamily="18" charset="-78"/>
                <a:cs typeface="Andalus" panose="02020603050405020304" pitchFamily="18" charset="-78"/>
              </a:rPr>
              <a:t>What </a:t>
            </a:r>
            <a:r>
              <a:rPr lang="en-US" sz="2800" i="1" u="sng" dirty="0">
                <a:solidFill>
                  <a:schemeClr val="accent5"/>
                </a:solidFill>
                <a:latin typeface="Andalus" panose="02020603050405020304" pitchFamily="18" charset="-78"/>
                <a:cs typeface="Andalus" panose="02020603050405020304" pitchFamily="18" charset="-78"/>
              </a:rPr>
              <a:t>is the author’s </a:t>
            </a:r>
            <a:r>
              <a:rPr lang="en-US" sz="2800" i="1" u="sng" dirty="0" smtClean="0">
                <a:solidFill>
                  <a:schemeClr val="accent5"/>
                </a:solidFill>
                <a:latin typeface="Andalus" panose="02020603050405020304" pitchFamily="18" charset="-78"/>
                <a:cs typeface="Andalus" panose="02020603050405020304" pitchFamily="18" charset="-78"/>
              </a:rPr>
              <a:t> attitude </a:t>
            </a:r>
            <a:r>
              <a:rPr lang="en-US" sz="2800" i="1" u="sng" dirty="0">
                <a:solidFill>
                  <a:schemeClr val="accent5"/>
                </a:solidFill>
                <a:latin typeface="Andalus" panose="02020603050405020304" pitchFamily="18" charset="-78"/>
                <a:cs typeface="Andalus" panose="02020603050405020304" pitchFamily="18" charset="-78"/>
              </a:rPr>
              <a:t>about the subject</a:t>
            </a:r>
            <a:r>
              <a:rPr lang="en-US" sz="2800" i="1" u="sng" dirty="0" smtClean="0">
                <a:solidFill>
                  <a:schemeClr val="accent5"/>
                </a:solidFill>
                <a:latin typeface="Andalus" panose="02020603050405020304" pitchFamily="18" charset="-78"/>
                <a:cs typeface="Andalus" panose="02020603050405020304" pitchFamily="18" charset="-78"/>
              </a:rPr>
              <a:t>?</a:t>
            </a:r>
          </a:p>
          <a:p>
            <a:pPr algn="ctr"/>
            <a:r>
              <a:rPr lang="en-US" sz="2000" i="1" dirty="0" err="1" smtClean="0">
                <a:solidFill>
                  <a:schemeClr val="accent5"/>
                </a:solidFill>
                <a:latin typeface="FangSong" panose="02010609060101010101" pitchFamily="49" charset="-122"/>
                <a:ea typeface="FangSong" panose="02010609060101010101" pitchFamily="49" charset="-122"/>
                <a:cs typeface="Andalus" panose="02020603050405020304" pitchFamily="18" charset="-78"/>
              </a:rPr>
              <a:t>He/She</a:t>
            </a:r>
            <a:r>
              <a:rPr lang="en-US" sz="2000" i="1" dirty="0" smtClean="0">
                <a:solidFill>
                  <a:schemeClr val="accent5"/>
                </a:solidFill>
                <a:latin typeface="FangSong" panose="02010609060101010101" pitchFamily="49" charset="-122"/>
                <a:ea typeface="FangSong" panose="02010609060101010101" pitchFamily="49" charset="-122"/>
                <a:cs typeface="Andalus" panose="02020603050405020304" pitchFamily="18" charset="-78"/>
              </a:rPr>
              <a:t> loves that person so very dearly! </a:t>
            </a:r>
            <a:endParaRPr lang="en-US" sz="2000" i="1" dirty="0">
              <a:solidFill>
                <a:schemeClr val="accent5"/>
              </a:solidFill>
              <a:latin typeface="FangSong" panose="02010609060101010101" pitchFamily="49" charset="-122"/>
              <a:ea typeface="FangSong" panose="02010609060101010101" pitchFamily="49" charset="-122"/>
              <a:cs typeface="Andalus" panose="02020603050405020304" pitchFamily="18" charset="-78"/>
            </a:endParaRPr>
          </a:p>
          <a:p>
            <a:pPr algn="ctr"/>
            <a:r>
              <a:rPr lang="en-US" sz="2800" i="1" u="sng" dirty="0" smtClean="0">
                <a:solidFill>
                  <a:schemeClr val="accent6"/>
                </a:solidFill>
                <a:latin typeface="Andalus" panose="02020603050405020304" pitchFamily="18" charset="-78"/>
                <a:cs typeface="Andalus" panose="02020603050405020304" pitchFamily="18" charset="-78"/>
              </a:rPr>
              <a:t>How </a:t>
            </a:r>
            <a:r>
              <a:rPr lang="en-US" sz="2800" i="1" u="sng" dirty="0">
                <a:solidFill>
                  <a:schemeClr val="accent6"/>
                </a:solidFill>
                <a:latin typeface="Andalus" panose="02020603050405020304" pitchFamily="18" charset="-78"/>
                <a:cs typeface="Andalus" panose="02020603050405020304" pitchFamily="18" charset="-78"/>
              </a:rPr>
              <a:t>do you feel when you read this sappy quote</a:t>
            </a:r>
            <a:r>
              <a:rPr lang="en-US" sz="2800" i="1" u="sng" dirty="0" smtClean="0">
                <a:solidFill>
                  <a:schemeClr val="accent6"/>
                </a:solidFill>
                <a:latin typeface="Andalus" panose="02020603050405020304" pitchFamily="18" charset="-78"/>
                <a:cs typeface="Andalus" panose="02020603050405020304" pitchFamily="18" charset="-78"/>
              </a:rPr>
              <a:t>?</a:t>
            </a:r>
          </a:p>
          <a:p>
            <a:pPr algn="ctr"/>
            <a:r>
              <a:rPr lang="en-US" sz="2800" i="1" dirty="0" smtClean="0">
                <a:solidFill>
                  <a:schemeClr val="accent6"/>
                </a:solidFill>
                <a:latin typeface="FangSong" panose="02010609060101010101" pitchFamily="49" charset="-122"/>
                <a:ea typeface="FangSong" panose="02010609060101010101" pitchFamily="49" charset="-122"/>
                <a:cs typeface="Andalus" panose="02020603050405020304" pitchFamily="18" charset="-78"/>
              </a:rPr>
              <a:t>Inspired? Moved? Happy? -- Disgusted? Creeped-out? </a:t>
            </a:r>
          </a:p>
          <a:p>
            <a:pPr algn="ctr"/>
            <a:r>
              <a:rPr lang="en-US" sz="2800" i="1" dirty="0" smtClean="0">
                <a:solidFill>
                  <a:schemeClr val="accent6"/>
                </a:solidFill>
                <a:latin typeface="FangSong" panose="02010609060101010101" pitchFamily="49" charset="-122"/>
                <a:ea typeface="FangSong" panose="02010609060101010101" pitchFamily="49" charset="-122"/>
                <a:cs typeface="Andalus" panose="02020603050405020304" pitchFamily="18" charset="-78"/>
              </a:rPr>
              <a:t>                           Heebie-Jeebies anyone? </a:t>
            </a:r>
            <a:endParaRPr lang="en-US" sz="2800" i="1" dirty="0">
              <a:solidFill>
                <a:schemeClr val="accent6"/>
              </a:solidFill>
              <a:latin typeface="Andalus" panose="02020603050405020304" pitchFamily="18" charset="-78"/>
              <a:cs typeface="Andalus" panose="02020603050405020304" pitchFamily="18" charset="-78"/>
            </a:endParaRPr>
          </a:p>
        </p:txBody>
      </p:sp>
      <p:sp>
        <p:nvSpPr>
          <p:cNvPr id="3" name="Title 2"/>
          <p:cNvSpPr>
            <a:spLocks noGrp="1"/>
          </p:cNvSpPr>
          <p:nvPr>
            <p:ph type="title"/>
          </p:nvPr>
        </p:nvSpPr>
        <p:spPr>
          <a:xfrm>
            <a:off x="0" y="-102485"/>
            <a:ext cx="10515600" cy="1438754"/>
          </a:xfrm>
        </p:spPr>
        <p:txBody>
          <a:bodyPr>
            <a:normAutofit/>
          </a:bodyPr>
          <a:lstStyle/>
          <a:p>
            <a:r>
              <a:rPr lang="en-US" u="sng" dirty="0" smtClean="0">
                <a:latin typeface="FangSong" panose="02010609060101010101" pitchFamily="49" charset="-122"/>
                <a:ea typeface="FangSong" panose="02010609060101010101" pitchFamily="49" charset="-122"/>
              </a:rPr>
              <a:t>The</a:t>
            </a:r>
            <a:r>
              <a:rPr lang="en-US" u="sng" dirty="0" smtClean="0"/>
              <a:t> </a:t>
            </a:r>
            <a:r>
              <a:rPr lang="en-US" sz="7200" u="sng" dirty="0" smtClean="0">
                <a:solidFill>
                  <a:srgbClr val="FF0000"/>
                </a:solidFill>
                <a:latin typeface="Monotype Corsiva" panose="03010101010201010101" pitchFamily="66" charset="0"/>
              </a:rPr>
              <a:t>Take-Away</a:t>
            </a:r>
            <a:r>
              <a:rPr lang="en-US" sz="7200" u="sng" dirty="0" smtClean="0">
                <a:solidFill>
                  <a:srgbClr val="FF0000"/>
                </a:solidFill>
              </a:rPr>
              <a:t>:</a:t>
            </a:r>
            <a:endParaRPr lang="en-US" u="sng" dirty="0">
              <a:solidFill>
                <a:srgbClr val="FF0000"/>
              </a:solidFill>
            </a:endParaRPr>
          </a:p>
        </p:txBody>
      </p:sp>
      <p:sp>
        <p:nvSpPr>
          <p:cNvPr id="5" name="TextBox 4"/>
          <p:cNvSpPr txBox="1"/>
          <p:nvPr/>
        </p:nvSpPr>
        <p:spPr>
          <a:xfrm>
            <a:off x="248093" y="3320441"/>
            <a:ext cx="11745432" cy="3416320"/>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7200" dirty="0" smtClean="0">
                <a:solidFill>
                  <a:srgbClr val="FF0000"/>
                </a:solidFill>
                <a:latin typeface="Andalus" panose="02020603050405020304" pitchFamily="18" charset="-78"/>
                <a:cs typeface="Andalus" panose="02020603050405020304" pitchFamily="18" charset="-78"/>
              </a:rPr>
              <a:t>The author’s tone and your mood </a:t>
            </a:r>
            <a:r>
              <a:rPr lang="en-US" sz="7200" dirty="0" smtClean="0">
                <a:solidFill>
                  <a:srgbClr val="FF0000"/>
                </a:solidFill>
                <a:latin typeface="Aharoni" panose="02010803020104030203" pitchFamily="2" charset="-79"/>
                <a:cs typeface="Aharoni" panose="02010803020104030203" pitchFamily="2" charset="-79"/>
              </a:rPr>
              <a:t>DO NOT </a:t>
            </a:r>
            <a:r>
              <a:rPr lang="en-US" sz="7200" dirty="0" smtClean="0">
                <a:solidFill>
                  <a:srgbClr val="FF0000"/>
                </a:solidFill>
                <a:latin typeface="Andalus" panose="02020603050405020304" pitchFamily="18" charset="-78"/>
                <a:cs typeface="Andalus" panose="02020603050405020304" pitchFamily="18" charset="-78"/>
              </a:rPr>
              <a:t>have to match! </a:t>
            </a:r>
            <a:endParaRPr lang="en-US" sz="7200" dirty="0">
              <a:solidFill>
                <a:srgbClr val="FF0000"/>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6640936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3032" t="50113" r="6607" b="2145"/>
          <a:stretch/>
        </p:blipFill>
        <p:spPr>
          <a:xfrm rot="2151872">
            <a:off x="5879230" y="2452865"/>
            <a:ext cx="2381694" cy="2254103"/>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0338" r="52042"/>
          <a:stretch/>
        </p:blipFill>
        <p:spPr>
          <a:xfrm rot="1629439">
            <a:off x="7770106" y="949883"/>
            <a:ext cx="2829961" cy="2344727"/>
          </a:xfrm>
          <a:prstGeom prst="rect">
            <a:avLst/>
          </a:prstGeom>
        </p:spPr>
      </p:pic>
      <p:sp>
        <p:nvSpPr>
          <p:cNvPr id="2" name="Title 1"/>
          <p:cNvSpPr>
            <a:spLocks noGrp="1"/>
          </p:cNvSpPr>
          <p:nvPr>
            <p:ph type="title"/>
          </p:nvPr>
        </p:nvSpPr>
        <p:spPr>
          <a:xfrm>
            <a:off x="313660" y="-151389"/>
            <a:ext cx="12105168" cy="1325563"/>
          </a:xfrm>
        </p:spPr>
        <p:txBody>
          <a:bodyPr>
            <a:noAutofit/>
          </a:bodyPr>
          <a:lstStyle/>
          <a:p>
            <a:r>
              <a:rPr lang="en-US" u="sng" dirty="0" smtClean="0">
                <a:latin typeface="Andalus" panose="02020603050405020304" pitchFamily="18" charset="-78"/>
                <a:ea typeface="FangSong" panose="02010609060101010101" pitchFamily="49" charset="-122"/>
                <a:cs typeface="Andalus" panose="02020603050405020304" pitchFamily="18" charset="-78"/>
              </a:rPr>
              <a:t>How does the author</a:t>
            </a:r>
            <a:r>
              <a:rPr lang="en-US" u="sng" dirty="0" smtClean="0"/>
              <a:t> </a:t>
            </a:r>
            <a:r>
              <a:rPr lang="en-US" sz="8800" u="sng" dirty="0" smtClean="0">
                <a:solidFill>
                  <a:srgbClr val="FF0000"/>
                </a:solidFill>
                <a:latin typeface="Monotype Corsiva" panose="03010101010201010101" pitchFamily="66" charset="0"/>
              </a:rPr>
              <a:t>show</a:t>
            </a:r>
            <a:r>
              <a:rPr lang="en-US" sz="8800" u="sng" dirty="0" smtClean="0">
                <a:solidFill>
                  <a:srgbClr val="FF0000"/>
                </a:solidFill>
              </a:rPr>
              <a:t> </a:t>
            </a:r>
            <a:r>
              <a:rPr lang="en-US" u="sng" dirty="0" smtClean="0">
                <a:latin typeface="Andalus" panose="02020603050405020304" pitchFamily="18" charset="-78"/>
                <a:cs typeface="Andalus" panose="02020603050405020304" pitchFamily="18" charset="-78"/>
              </a:rPr>
              <a:t>you his/her tone?</a:t>
            </a:r>
            <a:endParaRPr lang="en-US" u="sng"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143539" y="1314140"/>
            <a:ext cx="11694041" cy="4351338"/>
          </a:xfrm>
        </p:spPr>
        <p:txBody>
          <a:bodyPr>
            <a:normAutofit/>
          </a:bodyPr>
          <a:lstStyle/>
          <a:p>
            <a:pPr marL="0" indent="0">
              <a:buNone/>
            </a:pPr>
            <a:r>
              <a:rPr lang="en-US" sz="4400" dirty="0" smtClean="0">
                <a:latin typeface="FangSong" panose="02010609060101010101" pitchFamily="49" charset="-122"/>
                <a:ea typeface="FangSong" panose="02010609060101010101" pitchFamily="49" charset="-122"/>
              </a:rPr>
              <a:t>      -“</a:t>
            </a:r>
            <a:r>
              <a:rPr lang="en-US" sz="4400" dirty="0" smtClean="0">
                <a:solidFill>
                  <a:srgbClr val="0070C0"/>
                </a:solidFill>
                <a:latin typeface="Aharoni" panose="02010803020104030203" pitchFamily="2" charset="-79"/>
                <a:ea typeface="FangSong" panose="02010609060101010101" pitchFamily="49" charset="-122"/>
                <a:cs typeface="Aharoni" panose="02010803020104030203" pitchFamily="2" charset="-79"/>
              </a:rPr>
              <a:t>Character Dialogue</a:t>
            </a:r>
            <a:r>
              <a:rPr lang="en-US" sz="4400" dirty="0" smtClean="0">
                <a:latin typeface="FangSong" panose="02010609060101010101" pitchFamily="49" charset="-122"/>
                <a:ea typeface="FangSong" panose="02010609060101010101" pitchFamily="49" charset="-122"/>
              </a:rPr>
              <a:t>”</a:t>
            </a:r>
          </a:p>
          <a:p>
            <a:pPr marL="0" indent="0">
              <a:buNone/>
            </a:pPr>
            <a:endParaRPr lang="en-US" sz="4400" dirty="0" smtClean="0">
              <a:latin typeface="FangSong" panose="02010609060101010101" pitchFamily="49" charset="-122"/>
              <a:ea typeface="FangSong" panose="02010609060101010101" pitchFamily="49" charset="-122"/>
            </a:endParaRPr>
          </a:p>
          <a:p>
            <a:pPr marL="0" indent="0">
              <a:buNone/>
            </a:pPr>
            <a:endParaRPr lang="en-US" sz="1800" dirty="0" smtClean="0">
              <a:latin typeface="FangSong" panose="02010609060101010101" pitchFamily="49" charset="-122"/>
              <a:ea typeface="FangSong" panose="02010609060101010101" pitchFamily="49" charset="-122"/>
            </a:endParaRPr>
          </a:p>
          <a:p>
            <a:pPr marL="0" indent="0">
              <a:buNone/>
            </a:pPr>
            <a:r>
              <a:rPr lang="en-US" sz="4400" dirty="0" smtClean="0">
                <a:latin typeface="FangSong" panose="02010609060101010101" pitchFamily="49" charset="-122"/>
                <a:ea typeface="FangSong" panose="02010609060101010101" pitchFamily="49" charset="-122"/>
              </a:rPr>
              <a:t>-</a:t>
            </a:r>
            <a:r>
              <a:rPr lang="en-US" sz="4400" dirty="0" smtClean="0">
                <a:solidFill>
                  <a:srgbClr val="00B050"/>
                </a:solidFill>
                <a:latin typeface="Aharoni" panose="02010803020104030203" pitchFamily="2" charset="-79"/>
                <a:ea typeface="FangSong" panose="02010609060101010101" pitchFamily="49" charset="-122"/>
                <a:cs typeface="Aharoni" panose="02010803020104030203" pitchFamily="2" charset="-79"/>
              </a:rPr>
              <a:t>Internal Monologue</a:t>
            </a:r>
          </a:p>
          <a:p>
            <a:pPr marL="0" indent="0">
              <a:buNone/>
            </a:pPr>
            <a:endParaRPr lang="en-US" sz="4400" dirty="0" smtClean="0">
              <a:latin typeface="FangSong" panose="02010609060101010101" pitchFamily="49" charset="-122"/>
              <a:ea typeface="FangSong" panose="02010609060101010101" pitchFamily="49" charset="-122"/>
            </a:endParaRPr>
          </a:p>
          <a:p>
            <a:pPr marL="0" indent="0">
              <a:buNone/>
            </a:pPr>
            <a:r>
              <a:rPr lang="en-US" sz="4400" dirty="0" smtClean="0">
                <a:latin typeface="FangSong" panose="02010609060101010101" pitchFamily="49" charset="-122"/>
                <a:ea typeface="FangSong" panose="02010609060101010101" pitchFamily="49" charset="-122"/>
              </a:rPr>
              <a:t>-</a:t>
            </a:r>
            <a:r>
              <a:rPr lang="en-US" sz="4400" dirty="0" smtClean="0">
                <a:latin typeface="Aharoni" panose="02010803020104030203" pitchFamily="2" charset="-79"/>
                <a:ea typeface="FangSong" panose="02010609060101010101" pitchFamily="49" charset="-122"/>
                <a:cs typeface="Aharoni" panose="02010803020104030203" pitchFamily="2" charset="-79"/>
              </a:rPr>
              <a:t>Diction</a:t>
            </a:r>
            <a:r>
              <a:rPr lang="en-US" sz="4400" dirty="0" smtClean="0">
                <a:latin typeface="FangSong" panose="02010609060101010101" pitchFamily="49" charset="-122"/>
                <a:ea typeface="FangSong" panose="02010609060101010101" pitchFamily="49" charset="-122"/>
              </a:rPr>
              <a:t> (</a:t>
            </a:r>
            <a:r>
              <a:rPr lang="en-US" sz="4400" dirty="0" smtClean="0">
                <a:latin typeface="Andalus" panose="02020603050405020304" pitchFamily="18" charset="-78"/>
                <a:ea typeface="FangSong" panose="02010609060101010101" pitchFamily="49" charset="-122"/>
                <a:cs typeface="Andalus" panose="02020603050405020304" pitchFamily="18" charset="-78"/>
              </a:rPr>
              <a:t>word choice</a:t>
            </a:r>
            <a:r>
              <a:rPr lang="en-US" sz="4400" dirty="0" smtClean="0">
                <a:latin typeface="FangSong" panose="02010609060101010101" pitchFamily="49" charset="-122"/>
                <a:ea typeface="FangSong" panose="02010609060101010101" pitchFamily="49" charset="-122"/>
              </a:rPr>
              <a:t>—</a:t>
            </a:r>
            <a:r>
              <a:rPr lang="en-US" sz="4400" dirty="0" smtClean="0">
                <a:solidFill>
                  <a:srgbClr val="7030A0"/>
                </a:solidFill>
                <a:latin typeface="Aharoni" panose="02010803020104030203" pitchFamily="2" charset="-79"/>
                <a:ea typeface="FangSong" panose="02010609060101010101" pitchFamily="49" charset="-122"/>
                <a:cs typeface="Aharoni" panose="02010803020104030203" pitchFamily="2" charset="-79"/>
              </a:rPr>
              <a:t>CONNOTATION</a:t>
            </a:r>
            <a:r>
              <a:rPr lang="en-US" sz="4400" dirty="0" smtClean="0">
                <a:latin typeface="FangSong" panose="02010609060101010101" pitchFamily="49" charset="-122"/>
                <a:ea typeface="FangSong" panose="02010609060101010101" pitchFamily="49" charset="-122"/>
              </a:rPr>
              <a:t>!) </a:t>
            </a:r>
            <a:endParaRPr lang="en-US" sz="4400" dirty="0">
              <a:latin typeface="FangSong" panose="02010609060101010101" pitchFamily="49" charset="-122"/>
              <a:ea typeface="FangSong" panose="02010609060101010101" pitchFamily="49" charset="-122"/>
            </a:endParaRPr>
          </a:p>
        </p:txBody>
      </p:sp>
      <p:sp>
        <p:nvSpPr>
          <p:cNvPr id="6" name="TextBox 5"/>
          <p:cNvSpPr txBox="1"/>
          <p:nvPr/>
        </p:nvSpPr>
        <p:spPr>
          <a:xfrm rot="1696322">
            <a:off x="8644554" y="1546022"/>
            <a:ext cx="1828800" cy="954107"/>
          </a:xfrm>
          <a:prstGeom prst="rect">
            <a:avLst/>
          </a:prstGeom>
          <a:noFill/>
        </p:spPr>
        <p:txBody>
          <a:bodyPr wrap="square" rtlCol="0">
            <a:spAutoFit/>
          </a:bodyPr>
          <a:lstStyle/>
          <a:p>
            <a:r>
              <a:rPr lang="en-US" sz="2800" dirty="0" smtClean="0">
                <a:latin typeface="Andalus" panose="02020603050405020304" pitchFamily="18" charset="-78"/>
                <a:cs typeface="Andalus" panose="02020603050405020304" pitchFamily="18" charset="-78"/>
              </a:rPr>
              <a:t>He said, </a:t>
            </a:r>
          </a:p>
          <a:p>
            <a:r>
              <a:rPr lang="en-US" sz="2800" dirty="0" smtClean="0">
                <a:latin typeface="Andalus" panose="02020603050405020304" pitchFamily="18" charset="-78"/>
                <a:cs typeface="Andalus" panose="02020603050405020304" pitchFamily="18" charset="-78"/>
              </a:rPr>
              <a:t>She said!</a:t>
            </a:r>
            <a:endParaRPr lang="en-US" sz="2800" kern="1200" dirty="0">
              <a:solidFill>
                <a:schemeClr val="tx1"/>
              </a:solidFill>
              <a:latin typeface="Andalus" panose="02020603050405020304" pitchFamily="18" charset="-78"/>
              <a:cs typeface="Andalus" panose="02020603050405020304" pitchFamily="18" charset="-78"/>
            </a:endParaRPr>
          </a:p>
        </p:txBody>
      </p:sp>
      <p:sp>
        <p:nvSpPr>
          <p:cNvPr id="7" name="TextBox 6"/>
          <p:cNvSpPr txBox="1"/>
          <p:nvPr/>
        </p:nvSpPr>
        <p:spPr>
          <a:xfrm rot="2183315">
            <a:off x="6192955" y="3137284"/>
            <a:ext cx="1828800" cy="523220"/>
          </a:xfrm>
          <a:prstGeom prst="rect">
            <a:avLst/>
          </a:prstGeom>
          <a:noFill/>
        </p:spPr>
        <p:txBody>
          <a:bodyPr wrap="square" rtlCol="0">
            <a:spAutoFit/>
          </a:bodyPr>
          <a:lstStyle/>
          <a:p>
            <a:r>
              <a:rPr lang="en-US" sz="2800" dirty="0" smtClean="0">
                <a:latin typeface="Andalus" panose="02020603050405020304" pitchFamily="18" charset="-78"/>
                <a:cs typeface="Andalus" panose="02020603050405020304" pitchFamily="18" charset="-78"/>
              </a:rPr>
              <a:t>I think…</a:t>
            </a:r>
            <a:endParaRPr lang="en-US" sz="2800" kern="1200" dirty="0">
              <a:solidFill>
                <a:schemeClr val="tx1"/>
              </a:solidFill>
              <a:latin typeface="Andalus" panose="02020603050405020304" pitchFamily="18" charset="-78"/>
              <a:cs typeface="Andalus" panose="02020603050405020304" pitchFamily="18" charset="-78"/>
            </a:endParaRPr>
          </a:p>
        </p:txBody>
      </p:sp>
      <p:sp>
        <p:nvSpPr>
          <p:cNvPr id="8" name="TextBox 7"/>
          <p:cNvSpPr txBox="1"/>
          <p:nvPr/>
        </p:nvSpPr>
        <p:spPr>
          <a:xfrm>
            <a:off x="237569" y="5346054"/>
            <a:ext cx="4951119" cy="1323439"/>
          </a:xfrm>
          <a:prstGeom prst="rect">
            <a:avLst/>
          </a:prstGeom>
          <a:noFill/>
          <a:ln>
            <a:solidFill>
              <a:srgbClr val="7030A0"/>
            </a:solidFill>
          </a:ln>
        </p:spPr>
        <p:txBody>
          <a:bodyPr wrap="square" rtlCol="0">
            <a:spAutoFit/>
          </a:bodyPr>
          <a:lstStyle/>
          <a:p>
            <a:pPr algn="ctr"/>
            <a:r>
              <a:rPr lang="en-US" sz="4000" dirty="0" smtClean="0">
                <a:solidFill>
                  <a:srgbClr val="7030A0"/>
                </a:solidFill>
                <a:latin typeface="Andalus" panose="02020603050405020304" pitchFamily="18" charset="-78"/>
                <a:cs typeface="Andalus" panose="02020603050405020304" pitchFamily="18" charset="-78"/>
              </a:rPr>
              <a:t>Positive, Neutral, Negative, oh my!</a:t>
            </a:r>
            <a:endParaRPr lang="en-US" sz="4000" kern="1200" dirty="0">
              <a:solidFill>
                <a:srgbClr val="7030A0"/>
              </a:solidFill>
              <a:latin typeface="Andalus" panose="02020603050405020304" pitchFamily="18" charset="-78"/>
              <a:cs typeface="Andalus" panose="02020603050405020304" pitchFamily="18" charset="-78"/>
            </a:endParaRPr>
          </a:p>
        </p:txBody>
      </p:sp>
      <p:sp>
        <p:nvSpPr>
          <p:cNvPr id="9" name="TextBox 8"/>
          <p:cNvSpPr txBox="1"/>
          <p:nvPr/>
        </p:nvSpPr>
        <p:spPr>
          <a:xfrm rot="21140362">
            <a:off x="5377370" y="5683490"/>
            <a:ext cx="3236936"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000" dirty="0" smtClean="0">
                <a:solidFill>
                  <a:srgbClr val="7030A0"/>
                </a:solidFill>
                <a:latin typeface="Andalus" panose="02020603050405020304" pitchFamily="18" charset="-78"/>
                <a:cs typeface="Andalus" panose="02020603050405020304" pitchFamily="18" charset="-78"/>
              </a:rPr>
              <a:t>Strong Words</a:t>
            </a:r>
            <a:endParaRPr lang="en-US" sz="4000" kern="1200" dirty="0">
              <a:solidFill>
                <a:srgbClr val="7030A0"/>
              </a:solidFill>
              <a:latin typeface="Andalus" panose="02020603050405020304" pitchFamily="18" charset="-78"/>
              <a:cs typeface="Andalus" panose="02020603050405020304" pitchFamily="18" charset="-78"/>
            </a:endParaRPr>
          </a:p>
        </p:txBody>
      </p:sp>
      <p:sp>
        <p:nvSpPr>
          <p:cNvPr id="10" name="TextBox 9"/>
          <p:cNvSpPr txBox="1"/>
          <p:nvPr/>
        </p:nvSpPr>
        <p:spPr>
          <a:xfrm rot="884251">
            <a:off x="8736240" y="5671356"/>
            <a:ext cx="2994055" cy="70788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dirty="0" smtClean="0">
                <a:solidFill>
                  <a:srgbClr val="7030A0"/>
                </a:solidFill>
                <a:latin typeface="Andalus" panose="02020603050405020304" pitchFamily="18" charset="-78"/>
                <a:cs typeface="Andalus" panose="02020603050405020304" pitchFamily="18" charset="-78"/>
              </a:rPr>
              <a:t>Weak Words</a:t>
            </a:r>
            <a:endParaRPr lang="en-US" sz="4000" kern="1200" dirty="0">
              <a:solidFill>
                <a:srgbClr val="7030A0"/>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0858295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767"/>
            <a:ext cx="12192000" cy="804456"/>
          </a:xfrm>
        </p:spPr>
        <p:txBody>
          <a:bodyPr>
            <a:normAutofit fontScale="90000"/>
          </a:bodyPr>
          <a:lstStyle/>
          <a:p>
            <a:pPr algn="ctr"/>
            <a:r>
              <a:rPr lang="en-US" sz="4000" dirty="0" smtClean="0">
                <a:latin typeface="Andalus" panose="02020603050405020304" pitchFamily="18" charset="-78"/>
                <a:cs typeface="Andalus" panose="02020603050405020304" pitchFamily="18" charset="-78"/>
              </a:rPr>
              <a:t>As you are watching consider both </a:t>
            </a:r>
            <a:br>
              <a:rPr lang="en-US" sz="4000" dirty="0" smtClean="0">
                <a:latin typeface="Andalus" panose="02020603050405020304" pitchFamily="18" charset="-78"/>
                <a:cs typeface="Andalus" panose="02020603050405020304" pitchFamily="18" charset="-78"/>
              </a:rPr>
            </a:br>
            <a:r>
              <a:rPr lang="en-US" sz="4000" dirty="0" smtClean="0">
                <a:latin typeface="Monotype Corsiva" panose="03010101010201010101" pitchFamily="66" charset="0"/>
              </a:rPr>
              <a:t>TONE </a:t>
            </a:r>
            <a:r>
              <a:rPr lang="en-US" sz="4000" dirty="0" smtClean="0">
                <a:latin typeface="Andalus" panose="02020603050405020304" pitchFamily="18" charset="-78"/>
                <a:cs typeface="Andalus" panose="02020603050405020304" pitchFamily="18" charset="-78"/>
              </a:rPr>
              <a:t>AND</a:t>
            </a:r>
            <a:r>
              <a:rPr lang="en-US" sz="4000" dirty="0"/>
              <a:t> </a:t>
            </a:r>
            <a:r>
              <a:rPr lang="en-US" sz="4000" dirty="0" smtClean="0">
                <a:latin typeface="Monotype Corsiva" panose="03010101010201010101" pitchFamily="66" charset="0"/>
              </a:rPr>
              <a:t>MOOD</a:t>
            </a:r>
            <a:r>
              <a:rPr lang="en-US" sz="4000" dirty="0" smtClean="0"/>
              <a:t>. </a:t>
            </a:r>
            <a:endParaRPr lang="en-US" sz="4000" dirty="0"/>
          </a:p>
        </p:txBody>
      </p:sp>
      <p:sp>
        <p:nvSpPr>
          <p:cNvPr id="5" name="Cloud Callout 4"/>
          <p:cNvSpPr/>
          <p:nvPr/>
        </p:nvSpPr>
        <p:spPr>
          <a:xfrm>
            <a:off x="-1" y="170121"/>
            <a:ext cx="3140149" cy="1545265"/>
          </a:xfrm>
          <a:prstGeom prst="cloudCallout">
            <a:avLst>
              <a:gd name="adj1" fmla="val 79606"/>
              <a:gd name="adj2" fmla="val -757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How does the creator of this video feel about US Soldiers? </a:t>
            </a:r>
            <a:endParaRPr lang="en-US" dirty="0"/>
          </a:p>
        </p:txBody>
      </p:sp>
      <p:sp>
        <p:nvSpPr>
          <p:cNvPr id="6" name="Cloud Callout 5"/>
          <p:cNvSpPr/>
          <p:nvPr/>
        </p:nvSpPr>
        <p:spPr>
          <a:xfrm>
            <a:off x="8977423" y="95767"/>
            <a:ext cx="3140149" cy="1545265"/>
          </a:xfrm>
          <a:prstGeom prst="cloudCallout">
            <a:avLst>
              <a:gd name="adj1" fmla="val -80665"/>
              <a:gd name="adj2" fmla="val -757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How do you feel about US Soldiers after watching this video? </a:t>
            </a:r>
            <a:endParaRPr lang="en-US" dirty="0"/>
          </a:p>
        </p:txBody>
      </p:sp>
      <p:pic>
        <p:nvPicPr>
          <p:cNvPr id="10" name="Content Placeholder 9">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6236" y="1945685"/>
            <a:ext cx="7777360" cy="4270604"/>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32" y="2455590"/>
            <a:ext cx="3250794" cy="3250794"/>
          </a:xfrm>
          <a:prstGeom prst="rect">
            <a:avLst/>
          </a:prstGeom>
        </p:spPr>
      </p:pic>
    </p:spTree>
    <p:extLst>
      <p:ext uri="{BB962C8B-B14F-4D97-AF65-F5344CB8AC3E}">
        <p14:creationId xmlns:p14="http://schemas.microsoft.com/office/powerpoint/2010/main" val="32626342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767"/>
            <a:ext cx="12192000" cy="804456"/>
          </a:xfrm>
        </p:spPr>
        <p:txBody>
          <a:bodyPr>
            <a:normAutofit fontScale="90000"/>
          </a:bodyPr>
          <a:lstStyle/>
          <a:p>
            <a:pPr algn="ctr"/>
            <a:r>
              <a:rPr lang="en-US" sz="4000" dirty="0" smtClean="0">
                <a:latin typeface="Andalus" panose="02020603050405020304" pitchFamily="18" charset="-78"/>
                <a:cs typeface="Andalus" panose="02020603050405020304" pitchFamily="18" charset="-78"/>
              </a:rPr>
              <a:t>Discussing </a:t>
            </a:r>
            <a:br>
              <a:rPr lang="en-US" sz="4000" dirty="0" smtClean="0">
                <a:latin typeface="Andalus" panose="02020603050405020304" pitchFamily="18" charset="-78"/>
                <a:cs typeface="Andalus" panose="02020603050405020304" pitchFamily="18" charset="-78"/>
              </a:rPr>
            </a:br>
            <a:r>
              <a:rPr lang="en-US" sz="4000" dirty="0" smtClean="0">
                <a:latin typeface="Andalus" panose="02020603050405020304" pitchFamily="18" charset="-78"/>
                <a:cs typeface="Andalus" panose="02020603050405020304" pitchFamily="18" charset="-78"/>
              </a:rPr>
              <a:t>Tone and Mood</a:t>
            </a:r>
            <a:endParaRPr lang="en-US" sz="4000" dirty="0"/>
          </a:p>
        </p:txBody>
      </p:sp>
      <p:sp>
        <p:nvSpPr>
          <p:cNvPr id="5" name="Cloud Callout 4"/>
          <p:cNvSpPr/>
          <p:nvPr/>
        </p:nvSpPr>
        <p:spPr>
          <a:xfrm>
            <a:off x="74428" y="127590"/>
            <a:ext cx="3140149" cy="1545265"/>
          </a:xfrm>
          <a:prstGeom prst="cloudCallout">
            <a:avLst>
              <a:gd name="adj1" fmla="val 92022"/>
              <a:gd name="adj2" fmla="val -1445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How does the creator of this video feel about US Soldiers? </a:t>
            </a:r>
            <a:endParaRPr lang="en-US" dirty="0"/>
          </a:p>
        </p:txBody>
      </p:sp>
      <p:sp>
        <p:nvSpPr>
          <p:cNvPr id="6" name="Cloud Callout 5"/>
          <p:cNvSpPr/>
          <p:nvPr/>
        </p:nvSpPr>
        <p:spPr>
          <a:xfrm>
            <a:off x="8977423" y="95767"/>
            <a:ext cx="3140149" cy="1545265"/>
          </a:xfrm>
          <a:prstGeom prst="cloudCallout">
            <a:avLst>
              <a:gd name="adj1" fmla="val -89694"/>
              <a:gd name="adj2" fmla="val -849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How do you feel about US Soldiers after watching this video? </a:t>
            </a:r>
            <a:endParaRPr lang="en-US" dirty="0"/>
          </a:p>
        </p:txBody>
      </p:sp>
      <p:pic>
        <p:nvPicPr>
          <p:cNvPr id="10" name="Content Placeholder 9">
            <a:hlinkClick r:id="rId2"/>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37359" y="900223"/>
            <a:ext cx="2317282" cy="1272436"/>
          </a:xfrm>
        </p:spPr>
      </p:pic>
      <p:sp>
        <p:nvSpPr>
          <p:cNvPr id="3" name="TextBox 2"/>
          <p:cNvSpPr txBox="1"/>
          <p:nvPr/>
        </p:nvSpPr>
        <p:spPr>
          <a:xfrm>
            <a:off x="637953" y="2172659"/>
            <a:ext cx="10916093" cy="4062651"/>
          </a:xfrm>
          <a:prstGeom prst="rect">
            <a:avLst/>
          </a:prstGeom>
          <a:noFill/>
          <a:ln>
            <a:solidFill>
              <a:schemeClr val="accent6">
                <a:lumMod val="75000"/>
              </a:schemeClr>
            </a:solidFill>
          </a:ln>
        </p:spPr>
        <p:txBody>
          <a:bodyPr wrap="square" rtlCol="0">
            <a:spAutoFit/>
          </a:bodyPr>
          <a:lstStyle/>
          <a:p>
            <a:pPr algn="ctr"/>
            <a:r>
              <a:rPr lang="en-US" sz="4800" dirty="0" smtClean="0">
                <a:solidFill>
                  <a:srgbClr val="FF0000"/>
                </a:solidFill>
                <a:latin typeface="Lucida Handwriting" panose="03010101010101010101" pitchFamily="66" charset="0"/>
              </a:rPr>
              <a:t>Mood:</a:t>
            </a:r>
          </a:p>
          <a:p>
            <a:r>
              <a:rPr lang="en-US" sz="2400" dirty="0" smtClean="0">
                <a:latin typeface="Andalus" panose="02020603050405020304" pitchFamily="18" charset="-78"/>
                <a:cs typeface="Andalus" panose="02020603050405020304" pitchFamily="18" charset="-78"/>
              </a:rPr>
              <a:t>How do you feel about soldiers after watching this video? </a:t>
            </a:r>
          </a:p>
          <a:p>
            <a:endParaRPr lang="en-US" dirty="0">
              <a:latin typeface="Andalus" panose="02020603050405020304" pitchFamily="18" charset="-78"/>
              <a:cs typeface="Andalus" panose="02020603050405020304" pitchFamily="18" charset="-78"/>
            </a:endParaRPr>
          </a:p>
          <a:p>
            <a:pPr algn="ctr"/>
            <a:r>
              <a:rPr lang="en-US" sz="4800" dirty="0" smtClean="0">
                <a:solidFill>
                  <a:schemeClr val="accent6"/>
                </a:solidFill>
                <a:latin typeface="Lucida Handwriting" panose="03010101010101010101" pitchFamily="66" charset="0"/>
                <a:cs typeface="Andalus" panose="02020603050405020304" pitchFamily="18" charset="-78"/>
              </a:rPr>
              <a:t>Tone:</a:t>
            </a:r>
          </a:p>
          <a:p>
            <a:r>
              <a:rPr lang="en-US" sz="2400" dirty="0" smtClean="0">
                <a:latin typeface="Andalus" panose="02020603050405020304" pitchFamily="18" charset="-78"/>
                <a:cs typeface="Andalus" panose="02020603050405020304" pitchFamily="18" charset="-78"/>
              </a:rPr>
              <a:t>How does the author feel about soldiers? </a:t>
            </a:r>
          </a:p>
          <a:p>
            <a:r>
              <a:rPr lang="en-US" sz="2400" dirty="0">
                <a:solidFill>
                  <a:schemeClr val="accent6"/>
                </a:solidFill>
                <a:latin typeface="Andalus" panose="02020603050405020304" pitchFamily="18" charset="-78"/>
                <a:cs typeface="Andalus" panose="02020603050405020304" pitchFamily="18" charset="-78"/>
              </a:rPr>
              <a:t>	</a:t>
            </a:r>
            <a:r>
              <a:rPr lang="en-US" sz="2400" dirty="0" smtClean="0">
                <a:solidFill>
                  <a:schemeClr val="accent6"/>
                </a:solidFill>
                <a:latin typeface="Andalus" panose="02020603050405020304" pitchFamily="18" charset="-78"/>
                <a:cs typeface="Andalus" panose="02020603050405020304" pitchFamily="18" charset="-78"/>
              </a:rPr>
              <a:t>Consider: </a:t>
            </a:r>
          </a:p>
          <a:p>
            <a:r>
              <a:rPr lang="en-US" sz="2400" dirty="0">
                <a:solidFill>
                  <a:schemeClr val="accent6"/>
                </a:solidFill>
                <a:latin typeface="Andalus" panose="02020603050405020304" pitchFamily="18" charset="-78"/>
                <a:cs typeface="Andalus" panose="02020603050405020304" pitchFamily="18" charset="-78"/>
              </a:rPr>
              <a:t>	</a:t>
            </a:r>
            <a:r>
              <a:rPr lang="en-US" sz="2400" dirty="0" smtClean="0">
                <a:solidFill>
                  <a:schemeClr val="accent6"/>
                </a:solidFill>
                <a:latin typeface="Andalus" panose="02020603050405020304" pitchFamily="18" charset="-78"/>
                <a:cs typeface="Andalus" panose="02020603050405020304" pitchFamily="18" charset="-78"/>
              </a:rPr>
              <a:t>	Why was this video created and shared with the world? </a:t>
            </a:r>
          </a:p>
          <a:p>
            <a:r>
              <a:rPr lang="en-US" sz="2400" dirty="0">
                <a:solidFill>
                  <a:schemeClr val="accent6"/>
                </a:solidFill>
                <a:latin typeface="Andalus" panose="02020603050405020304" pitchFamily="18" charset="-78"/>
                <a:cs typeface="Andalus" panose="02020603050405020304" pitchFamily="18" charset="-78"/>
              </a:rPr>
              <a:t>	</a:t>
            </a:r>
            <a:r>
              <a:rPr lang="en-US" sz="2400" dirty="0" smtClean="0">
                <a:solidFill>
                  <a:schemeClr val="accent6"/>
                </a:solidFill>
                <a:latin typeface="Andalus" panose="02020603050405020304" pitchFamily="18" charset="-78"/>
                <a:cs typeface="Andalus" panose="02020603050405020304" pitchFamily="18" charset="-78"/>
              </a:rPr>
              <a:t>	What does the author want to express about soldiers? </a:t>
            </a:r>
          </a:p>
          <a:p>
            <a:r>
              <a:rPr lang="en-US" sz="2400" dirty="0">
                <a:solidFill>
                  <a:schemeClr val="accent6"/>
                </a:solidFill>
                <a:latin typeface="Andalus" panose="02020603050405020304" pitchFamily="18" charset="-78"/>
                <a:cs typeface="Andalus" panose="02020603050405020304" pitchFamily="18" charset="-78"/>
              </a:rPr>
              <a:t>	</a:t>
            </a:r>
            <a:r>
              <a:rPr lang="en-US" sz="2400" dirty="0" smtClean="0">
                <a:solidFill>
                  <a:schemeClr val="accent6"/>
                </a:solidFill>
                <a:latin typeface="Andalus" panose="02020603050405020304" pitchFamily="18" charset="-78"/>
                <a:cs typeface="Andalus" panose="02020603050405020304" pitchFamily="18" charset="-78"/>
              </a:rPr>
              <a:t>	What does the author want to express about The United States?</a:t>
            </a:r>
            <a:endParaRPr lang="en-US" sz="2400" dirty="0">
              <a:solidFill>
                <a:schemeClr val="accent6"/>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689856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767"/>
            <a:ext cx="12192000" cy="804456"/>
          </a:xfrm>
        </p:spPr>
        <p:txBody>
          <a:bodyPr>
            <a:normAutofit fontScale="90000"/>
          </a:bodyPr>
          <a:lstStyle/>
          <a:p>
            <a:pPr algn="ctr"/>
            <a:r>
              <a:rPr lang="en-US" sz="4000" dirty="0" smtClean="0">
                <a:latin typeface="Andalus" panose="02020603050405020304" pitchFamily="18" charset="-78"/>
                <a:cs typeface="Andalus" panose="02020603050405020304" pitchFamily="18" charset="-78"/>
              </a:rPr>
              <a:t>As you are watching consider both </a:t>
            </a:r>
            <a:br>
              <a:rPr lang="en-US" sz="4000" dirty="0" smtClean="0">
                <a:latin typeface="Andalus" panose="02020603050405020304" pitchFamily="18" charset="-78"/>
                <a:cs typeface="Andalus" panose="02020603050405020304" pitchFamily="18" charset="-78"/>
              </a:rPr>
            </a:br>
            <a:r>
              <a:rPr lang="en-US" sz="4000" dirty="0" smtClean="0">
                <a:latin typeface="Monotype Corsiva" panose="03010101010201010101" pitchFamily="66" charset="0"/>
              </a:rPr>
              <a:t>TONE </a:t>
            </a:r>
            <a:r>
              <a:rPr lang="en-US" sz="4000" dirty="0" smtClean="0">
                <a:latin typeface="Andalus" panose="02020603050405020304" pitchFamily="18" charset="-78"/>
                <a:cs typeface="Andalus" panose="02020603050405020304" pitchFamily="18" charset="-78"/>
              </a:rPr>
              <a:t>AND</a:t>
            </a:r>
            <a:r>
              <a:rPr lang="en-US" sz="4000" dirty="0"/>
              <a:t> </a:t>
            </a:r>
            <a:r>
              <a:rPr lang="en-US" sz="4000" dirty="0" smtClean="0">
                <a:latin typeface="Monotype Corsiva" panose="03010101010201010101" pitchFamily="66" charset="0"/>
              </a:rPr>
              <a:t>MOOD</a:t>
            </a:r>
            <a:r>
              <a:rPr lang="en-US" sz="4000" dirty="0" smtClean="0"/>
              <a:t>. </a:t>
            </a:r>
            <a:endParaRPr lang="en-US" sz="4000" dirty="0"/>
          </a:p>
        </p:txBody>
      </p:sp>
      <p:sp>
        <p:nvSpPr>
          <p:cNvPr id="5" name="Cloud Callout 4"/>
          <p:cNvSpPr/>
          <p:nvPr/>
        </p:nvSpPr>
        <p:spPr>
          <a:xfrm>
            <a:off x="-1" y="170121"/>
            <a:ext cx="3140149" cy="1545265"/>
          </a:xfrm>
          <a:prstGeom prst="cloudCallout">
            <a:avLst>
              <a:gd name="adj1" fmla="val 79606"/>
              <a:gd name="adj2" fmla="val -757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What is the TONE?</a:t>
            </a:r>
            <a:endParaRPr lang="en-US" dirty="0"/>
          </a:p>
        </p:txBody>
      </p:sp>
      <p:sp>
        <p:nvSpPr>
          <p:cNvPr id="6" name="Cloud Callout 5"/>
          <p:cNvSpPr/>
          <p:nvPr/>
        </p:nvSpPr>
        <p:spPr>
          <a:xfrm>
            <a:off x="8977423" y="95767"/>
            <a:ext cx="3140149" cy="1545265"/>
          </a:xfrm>
          <a:prstGeom prst="cloudCallout">
            <a:avLst>
              <a:gd name="adj1" fmla="val -80665"/>
              <a:gd name="adj2" fmla="val -757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What is your Mood?</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32" y="2455590"/>
            <a:ext cx="3250794" cy="3250794"/>
          </a:xfrm>
          <a:prstGeom prst="rect">
            <a:avLst/>
          </a:prstGeom>
        </p:spPr>
      </p:pic>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24698" y="2700670"/>
            <a:ext cx="7423532" cy="3708758"/>
          </a:xfrm>
        </p:spPr>
      </p:pic>
      <p:sp>
        <p:nvSpPr>
          <p:cNvPr id="7" name="TextBox 6"/>
          <p:cNvSpPr txBox="1"/>
          <p:nvPr/>
        </p:nvSpPr>
        <p:spPr>
          <a:xfrm>
            <a:off x="4692502" y="2193980"/>
            <a:ext cx="5854995" cy="523220"/>
          </a:xfrm>
          <a:prstGeom prst="rect">
            <a:avLst/>
          </a:prstGeom>
          <a:noFill/>
        </p:spPr>
        <p:txBody>
          <a:bodyPr wrap="square" rtlCol="0">
            <a:spAutoFit/>
          </a:bodyPr>
          <a:lstStyle/>
          <a:p>
            <a:pPr algn="ctr"/>
            <a:r>
              <a:rPr lang="en-US" sz="2800" dirty="0" smtClean="0">
                <a:latin typeface="Papyrus" panose="03070502060502030205" pitchFamily="66" charset="0"/>
              </a:rPr>
              <a:t>The Undeadening </a:t>
            </a:r>
            <a:endParaRPr lang="en-US" sz="2800" dirty="0">
              <a:latin typeface="Papyrus" panose="03070502060502030205" pitchFamily="66" charset="0"/>
            </a:endParaRPr>
          </a:p>
        </p:txBody>
      </p:sp>
    </p:spTree>
    <p:extLst>
      <p:ext uri="{BB962C8B-B14F-4D97-AF65-F5344CB8AC3E}">
        <p14:creationId xmlns:p14="http://schemas.microsoft.com/office/powerpoint/2010/main" val="3711933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052" y="81590"/>
            <a:ext cx="10515600" cy="1325563"/>
          </a:xfrm>
        </p:spPr>
        <p:txBody>
          <a:bodyPr/>
          <a:lstStyle/>
          <a:p>
            <a:r>
              <a:rPr lang="en-US" dirty="0" smtClean="0">
                <a:latin typeface="Andalus" panose="02020603050405020304" pitchFamily="18" charset="-78"/>
                <a:cs typeface="Andalus" panose="02020603050405020304" pitchFamily="18" charset="-78"/>
              </a:rPr>
              <a:t>Discussing the </a:t>
            </a:r>
            <a:r>
              <a:rPr lang="en-US" sz="7200" dirty="0" smtClean="0">
                <a:solidFill>
                  <a:srgbClr val="00B050"/>
                </a:solidFill>
                <a:latin typeface="Lucida Handwriting" panose="03010101010101010101" pitchFamily="66" charset="0"/>
              </a:rPr>
              <a:t>Bell Ringer</a:t>
            </a:r>
            <a:r>
              <a:rPr lang="en-US" dirty="0" smtClean="0">
                <a:solidFill>
                  <a:srgbClr val="00B050"/>
                </a:solidFill>
              </a:rPr>
              <a:t>:</a:t>
            </a:r>
            <a:endParaRPr lang="en-US" dirty="0">
              <a:solidFill>
                <a:srgbClr val="00B05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334" y="1407153"/>
            <a:ext cx="4936940" cy="4936940"/>
          </a:xfrm>
        </p:spPr>
      </p:pic>
      <p:sp>
        <p:nvSpPr>
          <p:cNvPr id="5" name="TextBox 4"/>
          <p:cNvSpPr txBox="1"/>
          <p:nvPr/>
        </p:nvSpPr>
        <p:spPr>
          <a:xfrm>
            <a:off x="6003852" y="2456232"/>
            <a:ext cx="5968409" cy="1323439"/>
          </a:xfrm>
          <a:prstGeom prst="rect">
            <a:avLst/>
          </a:prstGeom>
          <a:noFill/>
        </p:spPr>
        <p:txBody>
          <a:bodyPr wrap="square" rtlCol="0">
            <a:spAutoFit/>
          </a:bodyPr>
          <a:lstStyle/>
          <a:p>
            <a:pPr algn="ctr"/>
            <a:r>
              <a:rPr lang="en-US" sz="8000" b="1" dirty="0" smtClean="0">
                <a:solidFill>
                  <a:srgbClr val="00B050"/>
                </a:solidFill>
                <a:latin typeface="Bradley Hand ITC" panose="03070402050302030203" pitchFamily="66" charset="0"/>
              </a:rPr>
              <a:t>HOME</a:t>
            </a:r>
            <a:endParaRPr lang="en-US" sz="8000" b="1" dirty="0">
              <a:solidFill>
                <a:srgbClr val="00B050"/>
              </a:solidFill>
              <a:latin typeface="Bradley Hand ITC" panose="03070402050302030203" pitchFamily="66" charset="0"/>
            </a:endParaRPr>
          </a:p>
        </p:txBody>
      </p:sp>
      <p:sp>
        <p:nvSpPr>
          <p:cNvPr id="6" name="TextBox 5"/>
          <p:cNvSpPr txBox="1"/>
          <p:nvPr/>
        </p:nvSpPr>
        <p:spPr>
          <a:xfrm>
            <a:off x="5286689" y="3494567"/>
            <a:ext cx="3260651" cy="2554545"/>
          </a:xfrm>
          <a:prstGeom prst="rect">
            <a:avLst/>
          </a:prstGeom>
          <a:noFill/>
        </p:spPr>
        <p:txBody>
          <a:bodyPr wrap="square" rtlCol="0">
            <a:spAutoFit/>
          </a:bodyPr>
          <a:lstStyle/>
          <a:p>
            <a:pPr algn="ctr"/>
            <a:r>
              <a:rPr lang="en-US" sz="3200" dirty="0" smtClean="0">
                <a:solidFill>
                  <a:srgbClr val="0070C0"/>
                </a:solidFill>
                <a:latin typeface="Andalus" panose="02020603050405020304" pitchFamily="18" charset="-78"/>
                <a:cs typeface="Andalus" panose="02020603050405020304" pitchFamily="18" charset="-78"/>
              </a:rPr>
              <a:t>What images come to mind when you read/hear the word “home”?</a:t>
            </a:r>
            <a:endParaRPr lang="en-US" sz="3200" dirty="0">
              <a:solidFill>
                <a:srgbClr val="0070C0"/>
              </a:solidFill>
              <a:latin typeface="Andalus" panose="02020603050405020304" pitchFamily="18" charset="-78"/>
              <a:cs typeface="Andalus" panose="02020603050405020304" pitchFamily="18" charset="-78"/>
            </a:endParaRPr>
          </a:p>
        </p:txBody>
      </p:sp>
      <p:sp>
        <p:nvSpPr>
          <p:cNvPr id="7" name="TextBox 6"/>
          <p:cNvSpPr txBox="1"/>
          <p:nvPr/>
        </p:nvSpPr>
        <p:spPr>
          <a:xfrm>
            <a:off x="8604048" y="4082899"/>
            <a:ext cx="3260651" cy="1077218"/>
          </a:xfrm>
          <a:prstGeom prst="rect">
            <a:avLst/>
          </a:prstGeom>
          <a:noFill/>
        </p:spPr>
        <p:txBody>
          <a:bodyPr wrap="square" rtlCol="0">
            <a:spAutoFit/>
          </a:bodyPr>
          <a:lstStyle/>
          <a:p>
            <a:pPr algn="ctr"/>
            <a:r>
              <a:rPr lang="en-US" sz="3200" dirty="0" smtClean="0">
                <a:solidFill>
                  <a:srgbClr val="0070C0"/>
                </a:solidFill>
                <a:latin typeface="Andalus" panose="02020603050405020304" pitchFamily="18" charset="-78"/>
                <a:cs typeface="Andalus" panose="02020603050405020304" pitchFamily="18" charset="-78"/>
              </a:rPr>
              <a:t>What other words come to mind?</a:t>
            </a:r>
            <a:endParaRPr lang="en-US" sz="3200" dirty="0">
              <a:solidFill>
                <a:srgbClr val="0070C0"/>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1730580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767"/>
            <a:ext cx="12192000" cy="804456"/>
          </a:xfrm>
        </p:spPr>
        <p:txBody>
          <a:bodyPr>
            <a:normAutofit fontScale="90000"/>
          </a:bodyPr>
          <a:lstStyle/>
          <a:p>
            <a:pPr algn="ctr"/>
            <a:r>
              <a:rPr lang="en-US" sz="4000" dirty="0" smtClean="0">
                <a:latin typeface="Andalus" panose="02020603050405020304" pitchFamily="18" charset="-78"/>
                <a:cs typeface="Andalus" panose="02020603050405020304" pitchFamily="18" charset="-78"/>
              </a:rPr>
              <a:t>Discussing </a:t>
            </a:r>
            <a:br>
              <a:rPr lang="en-US" sz="4000" dirty="0" smtClean="0">
                <a:latin typeface="Andalus" panose="02020603050405020304" pitchFamily="18" charset="-78"/>
                <a:cs typeface="Andalus" panose="02020603050405020304" pitchFamily="18" charset="-78"/>
              </a:rPr>
            </a:br>
            <a:r>
              <a:rPr lang="en-US" sz="4000" dirty="0" smtClean="0">
                <a:latin typeface="Andalus" panose="02020603050405020304" pitchFamily="18" charset="-78"/>
                <a:cs typeface="Andalus" panose="02020603050405020304" pitchFamily="18" charset="-78"/>
              </a:rPr>
              <a:t>Tone and Mood</a:t>
            </a:r>
            <a:endParaRPr lang="en-US" sz="4000" dirty="0"/>
          </a:p>
        </p:txBody>
      </p:sp>
      <p:sp>
        <p:nvSpPr>
          <p:cNvPr id="5" name="Cloud Callout 4"/>
          <p:cNvSpPr/>
          <p:nvPr/>
        </p:nvSpPr>
        <p:spPr>
          <a:xfrm>
            <a:off x="74428" y="127590"/>
            <a:ext cx="3140149" cy="1545265"/>
          </a:xfrm>
          <a:prstGeom prst="cloudCallout">
            <a:avLst>
              <a:gd name="adj1" fmla="val 92022"/>
              <a:gd name="adj2" fmla="val -1445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How does the author feel? What is his/her attitude?</a:t>
            </a:r>
            <a:endParaRPr lang="en-US" dirty="0"/>
          </a:p>
        </p:txBody>
      </p:sp>
      <p:sp>
        <p:nvSpPr>
          <p:cNvPr id="6" name="Cloud Callout 5"/>
          <p:cNvSpPr/>
          <p:nvPr/>
        </p:nvSpPr>
        <p:spPr>
          <a:xfrm>
            <a:off x="8977423" y="95767"/>
            <a:ext cx="3140149" cy="1545265"/>
          </a:xfrm>
          <a:prstGeom prst="cloudCallout">
            <a:avLst>
              <a:gd name="adj1" fmla="val -89694"/>
              <a:gd name="adj2" fmla="val -849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How do you feel? What is the atmosphere of the video? </a:t>
            </a:r>
            <a:endParaRPr lang="en-US" dirty="0"/>
          </a:p>
        </p:txBody>
      </p:sp>
      <p:sp>
        <p:nvSpPr>
          <p:cNvPr id="3" name="TextBox 2"/>
          <p:cNvSpPr txBox="1"/>
          <p:nvPr/>
        </p:nvSpPr>
        <p:spPr>
          <a:xfrm>
            <a:off x="730102" y="1633941"/>
            <a:ext cx="10916093" cy="4801314"/>
          </a:xfrm>
          <a:prstGeom prst="rect">
            <a:avLst/>
          </a:prstGeom>
          <a:noFill/>
          <a:ln>
            <a:solidFill>
              <a:schemeClr val="accent6">
                <a:lumMod val="75000"/>
              </a:schemeClr>
            </a:solidFill>
          </a:ln>
        </p:spPr>
        <p:txBody>
          <a:bodyPr wrap="square" rtlCol="0">
            <a:spAutoFit/>
          </a:bodyPr>
          <a:lstStyle/>
          <a:p>
            <a:pPr algn="ctr"/>
            <a:r>
              <a:rPr lang="en-US" sz="4800" dirty="0" smtClean="0">
                <a:solidFill>
                  <a:schemeClr val="accent5"/>
                </a:solidFill>
                <a:latin typeface="Lucida Handwriting" panose="03010101010101010101" pitchFamily="66" charset="0"/>
              </a:rPr>
              <a:t>Subject?</a:t>
            </a:r>
          </a:p>
          <a:p>
            <a:r>
              <a:rPr lang="en-US" sz="2400" dirty="0" smtClean="0">
                <a:latin typeface="Andalus" panose="02020603050405020304" pitchFamily="18" charset="-78"/>
                <a:cs typeface="Andalus" panose="02020603050405020304" pitchFamily="18" charset="-78"/>
              </a:rPr>
              <a:t>What is this really about?</a:t>
            </a:r>
          </a:p>
          <a:p>
            <a:pPr algn="ctr"/>
            <a:r>
              <a:rPr lang="en-US" sz="4800" dirty="0" smtClean="0">
                <a:solidFill>
                  <a:srgbClr val="FF0000"/>
                </a:solidFill>
                <a:latin typeface="Lucida Handwriting" panose="03010101010101010101" pitchFamily="66" charset="0"/>
              </a:rPr>
              <a:t>Mood:</a:t>
            </a:r>
          </a:p>
          <a:p>
            <a:r>
              <a:rPr lang="en-US" sz="2400" dirty="0" smtClean="0">
                <a:latin typeface="Andalus" panose="02020603050405020304" pitchFamily="18" charset="-78"/>
                <a:cs typeface="Andalus" panose="02020603050405020304" pitchFamily="18" charset="-78"/>
              </a:rPr>
              <a:t>How do you feel after watching this video? </a:t>
            </a:r>
          </a:p>
          <a:p>
            <a:endParaRPr lang="en-US" dirty="0">
              <a:latin typeface="Andalus" panose="02020603050405020304" pitchFamily="18" charset="-78"/>
              <a:cs typeface="Andalus" panose="02020603050405020304" pitchFamily="18" charset="-78"/>
            </a:endParaRPr>
          </a:p>
          <a:p>
            <a:pPr algn="ctr"/>
            <a:r>
              <a:rPr lang="en-US" sz="4800" dirty="0" smtClean="0">
                <a:solidFill>
                  <a:schemeClr val="accent6"/>
                </a:solidFill>
                <a:latin typeface="Lucida Handwriting" panose="03010101010101010101" pitchFamily="66" charset="0"/>
                <a:cs typeface="Andalus" panose="02020603050405020304" pitchFamily="18" charset="-78"/>
              </a:rPr>
              <a:t>Tone:</a:t>
            </a:r>
          </a:p>
          <a:p>
            <a:r>
              <a:rPr lang="en-US" sz="2400" dirty="0" smtClean="0">
                <a:latin typeface="Andalus" panose="02020603050405020304" pitchFamily="18" charset="-78"/>
                <a:cs typeface="Andalus" panose="02020603050405020304" pitchFamily="18" charset="-78"/>
              </a:rPr>
              <a:t>What is the author’s attitude? </a:t>
            </a:r>
          </a:p>
          <a:p>
            <a:r>
              <a:rPr lang="en-US" sz="2400" dirty="0">
                <a:solidFill>
                  <a:schemeClr val="accent6"/>
                </a:solidFill>
                <a:latin typeface="Andalus" panose="02020603050405020304" pitchFamily="18" charset="-78"/>
                <a:cs typeface="Andalus" panose="02020603050405020304" pitchFamily="18" charset="-78"/>
              </a:rPr>
              <a:t>	</a:t>
            </a:r>
            <a:r>
              <a:rPr lang="en-US" sz="2400" dirty="0" smtClean="0">
                <a:solidFill>
                  <a:schemeClr val="accent6"/>
                </a:solidFill>
                <a:latin typeface="Andalus" panose="02020603050405020304" pitchFamily="18" charset="-78"/>
                <a:cs typeface="Andalus" panose="02020603050405020304" pitchFamily="18" charset="-78"/>
              </a:rPr>
              <a:t>Consider: </a:t>
            </a:r>
          </a:p>
          <a:p>
            <a:r>
              <a:rPr lang="en-US" sz="2400" dirty="0">
                <a:solidFill>
                  <a:schemeClr val="accent6"/>
                </a:solidFill>
                <a:latin typeface="Andalus" panose="02020603050405020304" pitchFamily="18" charset="-78"/>
                <a:cs typeface="Andalus" panose="02020603050405020304" pitchFamily="18" charset="-78"/>
              </a:rPr>
              <a:t>	</a:t>
            </a:r>
            <a:r>
              <a:rPr lang="en-US" sz="2400" dirty="0" smtClean="0">
                <a:solidFill>
                  <a:schemeClr val="accent6"/>
                </a:solidFill>
                <a:latin typeface="Andalus" panose="02020603050405020304" pitchFamily="18" charset="-78"/>
                <a:cs typeface="Andalus" panose="02020603050405020304" pitchFamily="18" charset="-78"/>
              </a:rPr>
              <a:t>	Why was this video created and shared with the world? </a:t>
            </a:r>
          </a:p>
          <a:p>
            <a:r>
              <a:rPr lang="en-US" sz="2400" dirty="0">
                <a:solidFill>
                  <a:schemeClr val="accent6"/>
                </a:solidFill>
                <a:latin typeface="Andalus" panose="02020603050405020304" pitchFamily="18" charset="-78"/>
                <a:cs typeface="Andalus" panose="02020603050405020304" pitchFamily="18" charset="-78"/>
              </a:rPr>
              <a:t>	</a:t>
            </a:r>
            <a:r>
              <a:rPr lang="en-US" sz="2400" dirty="0" smtClean="0">
                <a:solidFill>
                  <a:schemeClr val="accent6"/>
                </a:solidFill>
                <a:latin typeface="Andalus" panose="02020603050405020304" pitchFamily="18" charset="-78"/>
                <a:cs typeface="Andalus" panose="02020603050405020304" pitchFamily="18" charset="-78"/>
              </a:rPr>
              <a:t>	What does the author want to express about CPR? </a:t>
            </a:r>
          </a:p>
        </p:txBody>
      </p:sp>
    </p:spTree>
    <p:extLst>
      <p:ext uri="{BB962C8B-B14F-4D97-AF65-F5344CB8AC3E}">
        <p14:creationId xmlns:p14="http://schemas.microsoft.com/office/powerpoint/2010/main" val="25738903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595" y="81590"/>
            <a:ext cx="12050233" cy="832810"/>
          </a:xfrm>
        </p:spPr>
        <p:txBody>
          <a:bodyPr>
            <a:normAutofit/>
          </a:bodyPr>
          <a:lstStyle/>
          <a:p>
            <a:r>
              <a:rPr lang="en-US" u="sng" dirty="0" smtClean="0">
                <a:latin typeface="Papyrus" panose="03070502060502030205" pitchFamily="66" charset="0"/>
              </a:rPr>
              <a:t>Discuss the </a:t>
            </a:r>
            <a:r>
              <a:rPr lang="en-US" u="sng" dirty="0" smtClean="0">
                <a:solidFill>
                  <a:schemeClr val="accent5"/>
                </a:solidFill>
                <a:latin typeface="Papyrus" panose="03070502060502030205" pitchFamily="66" charset="0"/>
              </a:rPr>
              <a:t>Tone</a:t>
            </a:r>
            <a:r>
              <a:rPr lang="en-US" u="sng" dirty="0" smtClean="0">
                <a:latin typeface="Papyrus" panose="03070502060502030205" pitchFamily="66" charset="0"/>
              </a:rPr>
              <a:t> &amp; </a:t>
            </a:r>
            <a:r>
              <a:rPr lang="en-US" u="sng" dirty="0" smtClean="0">
                <a:solidFill>
                  <a:srgbClr val="FF0000"/>
                </a:solidFill>
                <a:latin typeface="Papyrus" panose="03070502060502030205" pitchFamily="66" charset="0"/>
              </a:rPr>
              <a:t>Mood</a:t>
            </a:r>
            <a:r>
              <a:rPr lang="en-US" u="sng" dirty="0" smtClean="0">
                <a:latin typeface="Papyrus" panose="03070502060502030205" pitchFamily="66" charset="0"/>
              </a:rPr>
              <a:t> in These Pictures</a:t>
            </a:r>
            <a:r>
              <a:rPr lang="en-US" dirty="0" smtClean="0"/>
              <a: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856" y="2921567"/>
            <a:ext cx="5864072" cy="3810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14" y="2921566"/>
            <a:ext cx="5715000" cy="3810000"/>
          </a:xfrm>
          <a:prstGeom prst="rect">
            <a:avLst/>
          </a:prstGeom>
        </p:spPr>
      </p:pic>
      <p:sp>
        <p:nvSpPr>
          <p:cNvPr id="7" name="Content Placeholder 6"/>
          <p:cNvSpPr>
            <a:spLocks noGrp="1"/>
          </p:cNvSpPr>
          <p:nvPr>
            <p:ph idx="1"/>
          </p:nvPr>
        </p:nvSpPr>
        <p:spPr>
          <a:xfrm>
            <a:off x="838200" y="1226288"/>
            <a:ext cx="10515600" cy="1836975"/>
          </a:xfrm>
        </p:spPr>
        <p:txBody>
          <a:bodyPr>
            <a:normAutofit/>
          </a:bodyPr>
          <a:lstStyle/>
          <a:p>
            <a:pPr marL="0" indent="0" algn="ctr">
              <a:buNone/>
            </a:pPr>
            <a:r>
              <a:rPr lang="en-US" sz="4400" dirty="0" smtClean="0">
                <a:latin typeface="Papyrus" panose="03070502060502030205" pitchFamily="66" charset="0"/>
              </a:rPr>
              <a:t>Subject= Classroom</a:t>
            </a:r>
          </a:p>
          <a:p>
            <a:pPr marL="0" indent="0" algn="ctr">
              <a:buNone/>
            </a:pPr>
            <a:r>
              <a:rPr lang="en-US" sz="3200" dirty="0" smtClean="0">
                <a:solidFill>
                  <a:schemeClr val="accent5"/>
                </a:solidFill>
                <a:latin typeface="Lucida Handwriting" panose="03010101010101010101" pitchFamily="66" charset="0"/>
              </a:rPr>
              <a:t>Tone</a:t>
            </a:r>
            <a:r>
              <a:rPr lang="en-US" sz="3200" dirty="0" smtClean="0">
                <a:latin typeface="Lucida Handwriting" panose="03010101010101010101" pitchFamily="66" charset="0"/>
              </a:rPr>
              <a:t>? </a:t>
            </a:r>
            <a:r>
              <a:rPr lang="en-US" sz="3200" dirty="0" smtClean="0">
                <a:solidFill>
                  <a:srgbClr val="FF0000"/>
                </a:solidFill>
                <a:latin typeface="Lucida Handwriting" panose="03010101010101010101" pitchFamily="66" charset="0"/>
              </a:rPr>
              <a:t>Mood</a:t>
            </a:r>
            <a:r>
              <a:rPr lang="en-US" sz="3200" dirty="0" smtClean="0">
                <a:latin typeface="Lucida Handwriting" panose="03010101010101010101" pitchFamily="66" charset="0"/>
              </a:rPr>
              <a:t>? </a:t>
            </a:r>
            <a:endParaRPr lang="en-US" sz="3200" dirty="0">
              <a:latin typeface="Lucida Handwriting" panose="03010101010101010101" pitchFamily="66" charset="0"/>
            </a:endParaRPr>
          </a:p>
        </p:txBody>
      </p:sp>
    </p:spTree>
    <p:extLst>
      <p:ext uri="{BB962C8B-B14F-4D97-AF65-F5344CB8AC3E}">
        <p14:creationId xmlns:p14="http://schemas.microsoft.com/office/powerpoint/2010/main" val="2498196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0" y="3721395"/>
            <a:ext cx="12192000" cy="106326"/>
          </a:xfrm>
          <a:prstGeom prst="line">
            <a:avLst/>
          </a:prstGeom>
          <a:ln w="51435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68595" y="81590"/>
            <a:ext cx="12050233" cy="832810"/>
          </a:xfrm>
        </p:spPr>
        <p:txBody>
          <a:bodyPr>
            <a:normAutofit/>
          </a:bodyPr>
          <a:lstStyle/>
          <a:p>
            <a:r>
              <a:rPr lang="en-US" u="sng" dirty="0" smtClean="0">
                <a:latin typeface="Papyrus" panose="03070502060502030205" pitchFamily="66" charset="0"/>
              </a:rPr>
              <a:t>Discuss the </a:t>
            </a:r>
            <a:r>
              <a:rPr lang="en-US" u="sng" dirty="0" smtClean="0">
                <a:solidFill>
                  <a:schemeClr val="accent5"/>
                </a:solidFill>
                <a:latin typeface="Papyrus" panose="03070502060502030205" pitchFamily="66" charset="0"/>
              </a:rPr>
              <a:t>Tone</a:t>
            </a:r>
            <a:r>
              <a:rPr lang="en-US" u="sng" dirty="0" smtClean="0">
                <a:latin typeface="Papyrus" panose="03070502060502030205" pitchFamily="66" charset="0"/>
              </a:rPr>
              <a:t> &amp; </a:t>
            </a:r>
            <a:r>
              <a:rPr lang="en-US" u="sng" dirty="0" smtClean="0">
                <a:solidFill>
                  <a:srgbClr val="FF0000"/>
                </a:solidFill>
                <a:latin typeface="Papyrus" panose="03070502060502030205" pitchFamily="66" charset="0"/>
              </a:rPr>
              <a:t>Mood</a:t>
            </a:r>
            <a:r>
              <a:rPr lang="en-US" u="sng" dirty="0" smtClean="0">
                <a:latin typeface="Papyrus" panose="03070502060502030205" pitchFamily="66" charset="0"/>
              </a:rPr>
              <a:t> in These Pictures</a:t>
            </a:r>
            <a:r>
              <a:rPr lang="en-US" dirty="0" smtClean="0"/>
              <a:t>:</a:t>
            </a:r>
            <a:endParaRPr lang="en-US" dirty="0"/>
          </a:p>
        </p:txBody>
      </p:sp>
      <p:sp>
        <p:nvSpPr>
          <p:cNvPr id="7" name="Content Placeholder 6"/>
          <p:cNvSpPr>
            <a:spLocks noGrp="1"/>
          </p:cNvSpPr>
          <p:nvPr>
            <p:ph idx="1"/>
          </p:nvPr>
        </p:nvSpPr>
        <p:spPr>
          <a:xfrm>
            <a:off x="838200" y="1226288"/>
            <a:ext cx="10515600" cy="652131"/>
          </a:xfrm>
        </p:spPr>
        <p:txBody>
          <a:bodyPr>
            <a:normAutofit/>
          </a:bodyPr>
          <a:lstStyle/>
          <a:p>
            <a:pPr marL="0" indent="0" algn="ctr">
              <a:buNone/>
            </a:pPr>
            <a:r>
              <a:rPr lang="en-US" sz="3200" dirty="0" smtClean="0">
                <a:latin typeface="Lucida Handwriting" panose="03010101010101010101" pitchFamily="66" charset="0"/>
              </a:rPr>
              <a:t>Subject? </a:t>
            </a:r>
            <a:r>
              <a:rPr lang="en-US" sz="3200" dirty="0" smtClean="0">
                <a:solidFill>
                  <a:schemeClr val="accent5"/>
                </a:solidFill>
                <a:latin typeface="Lucida Handwriting" panose="03010101010101010101" pitchFamily="66" charset="0"/>
              </a:rPr>
              <a:t>Tone</a:t>
            </a:r>
            <a:r>
              <a:rPr lang="en-US" sz="3200" dirty="0" smtClean="0">
                <a:latin typeface="Lucida Handwriting" panose="03010101010101010101" pitchFamily="66" charset="0"/>
              </a:rPr>
              <a:t>? </a:t>
            </a:r>
            <a:r>
              <a:rPr lang="en-US" sz="3200" dirty="0" smtClean="0">
                <a:solidFill>
                  <a:srgbClr val="FF0000"/>
                </a:solidFill>
                <a:latin typeface="Lucida Handwriting" panose="03010101010101010101" pitchFamily="66" charset="0"/>
              </a:rPr>
              <a:t>Mood</a:t>
            </a:r>
            <a:r>
              <a:rPr lang="en-US" sz="3200" dirty="0" smtClean="0">
                <a:latin typeface="Lucida Handwriting" panose="03010101010101010101" pitchFamily="66" charset="0"/>
              </a:rPr>
              <a:t>? </a:t>
            </a:r>
            <a:endParaRPr lang="en-US" sz="3200" dirty="0">
              <a:latin typeface="Lucida Handwriting" panose="03010101010101010101" pitchFamily="66"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85" y="2863703"/>
            <a:ext cx="3728679" cy="225980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438" y="2270512"/>
            <a:ext cx="3944219" cy="394421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0147" y="2863703"/>
            <a:ext cx="3357054" cy="2259809"/>
          </a:xfrm>
          <a:prstGeom prst="rect">
            <a:avLst/>
          </a:prstGeom>
        </p:spPr>
      </p:pic>
    </p:spTree>
    <p:extLst>
      <p:ext uri="{BB962C8B-B14F-4D97-AF65-F5344CB8AC3E}">
        <p14:creationId xmlns:p14="http://schemas.microsoft.com/office/powerpoint/2010/main" val="1936000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Autofit/>
          </a:bodyPr>
          <a:lstStyle/>
          <a:p>
            <a:pPr algn="ctr"/>
            <a:r>
              <a:rPr lang="en-US" sz="4800" dirty="0" smtClean="0">
                <a:latin typeface="Andalus" panose="02020603050405020304" pitchFamily="18" charset="-78"/>
                <a:cs typeface="Andalus" panose="02020603050405020304" pitchFamily="18" charset="-78"/>
              </a:rPr>
              <a:t>What is the </a:t>
            </a:r>
            <a:r>
              <a:rPr lang="en-US" sz="7200" dirty="0" smtClean="0">
                <a:solidFill>
                  <a:schemeClr val="accent5"/>
                </a:solidFill>
                <a:latin typeface="Lucida Handwriting" panose="03010101010101010101" pitchFamily="66" charset="0"/>
                <a:cs typeface="Andalus" panose="02020603050405020304" pitchFamily="18" charset="-78"/>
              </a:rPr>
              <a:t>tone</a:t>
            </a:r>
            <a:r>
              <a:rPr lang="en-US" sz="7200" dirty="0" smtClean="0">
                <a:solidFill>
                  <a:schemeClr val="accent5"/>
                </a:solidFill>
                <a:latin typeface="Andalus" panose="02020603050405020304" pitchFamily="18" charset="-78"/>
                <a:cs typeface="Andalus" panose="02020603050405020304" pitchFamily="18" charset="-78"/>
              </a:rPr>
              <a:t> </a:t>
            </a:r>
            <a:r>
              <a:rPr lang="en-US" sz="4800" dirty="0" smtClean="0">
                <a:latin typeface="Andalus" panose="02020603050405020304" pitchFamily="18" charset="-78"/>
                <a:cs typeface="Andalus" panose="02020603050405020304" pitchFamily="18" charset="-78"/>
              </a:rPr>
              <a:t>in the following passage?</a:t>
            </a:r>
            <a:endParaRPr lang="en-US" sz="4800"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3056861" y="1408998"/>
            <a:ext cx="10515600" cy="697835"/>
          </a:xfrm>
        </p:spPr>
        <p:txBody>
          <a:bodyPr>
            <a:normAutofit fontScale="25000" lnSpcReduction="20000"/>
          </a:bodyPr>
          <a:lstStyle/>
          <a:p>
            <a:pPr marL="0" indent="0" algn="ctr">
              <a:buNone/>
            </a:pPr>
            <a:r>
              <a:rPr lang="en-US" sz="11200" i="1" dirty="0">
                <a:latin typeface="Andalus" panose="02020603050405020304" pitchFamily="18" charset="-78"/>
                <a:cs typeface="Andalus" panose="02020603050405020304" pitchFamily="18" charset="-78"/>
              </a:rPr>
              <a:t>The Things They Carried </a:t>
            </a:r>
            <a:r>
              <a:rPr lang="en-US" sz="11200" dirty="0">
                <a:latin typeface="Andalus" panose="02020603050405020304" pitchFamily="18" charset="-78"/>
                <a:cs typeface="Andalus" panose="02020603050405020304" pitchFamily="18" charset="-78"/>
              </a:rPr>
              <a:t>by Tim O’Brien.</a:t>
            </a:r>
          </a:p>
          <a:p>
            <a:pPr marL="0" indent="0">
              <a:buNone/>
            </a:pPr>
            <a:r>
              <a:rPr lang="en-US" dirty="0"/>
              <a:t/>
            </a:r>
            <a:br>
              <a:rPr lang="en-US" dirty="0"/>
            </a:br>
            <a:r>
              <a:rPr lang="en-US" dirty="0"/>
              <a:t/>
            </a:r>
            <a:br>
              <a:rPr lang="en-US" dirty="0"/>
            </a:br>
            <a:endParaRPr lang="en-US" dirty="0"/>
          </a:p>
        </p:txBody>
      </p:sp>
      <p:sp>
        <p:nvSpPr>
          <p:cNvPr id="4" name="Rectangle 3"/>
          <p:cNvSpPr/>
          <p:nvPr/>
        </p:nvSpPr>
        <p:spPr>
          <a:xfrm>
            <a:off x="3756837" y="1757915"/>
            <a:ext cx="8364281" cy="3785652"/>
          </a:xfrm>
          <a:prstGeom prst="rect">
            <a:avLst/>
          </a:prstGeom>
          <a:ln w="38100">
            <a:solidFill>
              <a:schemeClr val="accent5"/>
            </a:solidFill>
          </a:ln>
        </p:spPr>
        <p:txBody>
          <a:bodyPr wrap="square">
            <a:spAutoFit/>
          </a:bodyPr>
          <a:lstStyle/>
          <a:p>
            <a:r>
              <a:rPr lang="en-US" sz="2400" b="1" dirty="0">
                <a:latin typeface="Batang" panose="02030600000101010101" pitchFamily="18" charset="-127"/>
                <a:ea typeface="Batang" panose="02030600000101010101" pitchFamily="18" charset="-127"/>
              </a:rPr>
              <a:t>“For the most part they carried themselves with poise, a kind of dignity. Now and then, however, there were times of panic, when they squealed or wanted to squeal but couldn’t, when they twitched and made moaning sounds and covered their heads and said Dear Jesus and flopped around to the earth and fired their weapons blindly and cringed and sobbed and begged for the noise to stop and went wild and made stupid promises to themselves and to God and to their mothers and fathers, hoping not to die” (O’Brien, 18).</a:t>
            </a:r>
            <a:endParaRPr lang="en-US" sz="2400" dirty="0">
              <a:latin typeface="Batang" panose="02030600000101010101" pitchFamily="18" charset="-127"/>
              <a:ea typeface="Batang" panose="02030600000101010101" pitchFamily="18" charset="-127"/>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721" r="12538"/>
          <a:stretch/>
        </p:blipFill>
        <p:spPr>
          <a:xfrm>
            <a:off x="379229" y="1116982"/>
            <a:ext cx="3271282" cy="5741018"/>
          </a:xfrm>
          <a:prstGeom prst="rect">
            <a:avLst/>
          </a:prstGeom>
        </p:spPr>
      </p:pic>
    </p:spTree>
    <p:extLst>
      <p:ext uri="{BB962C8B-B14F-4D97-AF65-F5344CB8AC3E}">
        <p14:creationId xmlns:p14="http://schemas.microsoft.com/office/powerpoint/2010/main" val="580952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Autofit/>
          </a:bodyPr>
          <a:lstStyle/>
          <a:p>
            <a:pPr algn="ctr"/>
            <a:r>
              <a:rPr lang="en-US" sz="4800" dirty="0" smtClean="0">
                <a:latin typeface="Andalus" panose="02020603050405020304" pitchFamily="18" charset="-78"/>
                <a:cs typeface="Andalus" panose="02020603050405020304" pitchFamily="18" charset="-78"/>
              </a:rPr>
              <a:t>What is the </a:t>
            </a:r>
            <a:r>
              <a:rPr lang="en-US" sz="7200" dirty="0" smtClean="0">
                <a:solidFill>
                  <a:schemeClr val="accent5"/>
                </a:solidFill>
                <a:latin typeface="Lucida Handwriting" panose="03010101010101010101" pitchFamily="66" charset="0"/>
                <a:cs typeface="Andalus" panose="02020603050405020304" pitchFamily="18" charset="-78"/>
              </a:rPr>
              <a:t>tone</a:t>
            </a:r>
            <a:r>
              <a:rPr lang="en-US" sz="7200" dirty="0" smtClean="0">
                <a:solidFill>
                  <a:schemeClr val="accent5"/>
                </a:solidFill>
                <a:latin typeface="Andalus" panose="02020603050405020304" pitchFamily="18" charset="-78"/>
                <a:cs typeface="Andalus" panose="02020603050405020304" pitchFamily="18" charset="-78"/>
              </a:rPr>
              <a:t> </a:t>
            </a:r>
            <a:r>
              <a:rPr lang="en-US" sz="4800" dirty="0" smtClean="0">
                <a:latin typeface="Andalus" panose="02020603050405020304" pitchFamily="18" charset="-78"/>
                <a:cs typeface="Andalus" panose="02020603050405020304" pitchFamily="18" charset="-78"/>
              </a:rPr>
              <a:t>in the following passage?</a:t>
            </a:r>
            <a:endParaRPr lang="en-US" sz="4800"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2663454" y="1241763"/>
            <a:ext cx="10515600" cy="697835"/>
          </a:xfrm>
        </p:spPr>
        <p:txBody>
          <a:bodyPr>
            <a:normAutofit fontScale="25000" lnSpcReduction="20000"/>
          </a:bodyPr>
          <a:lstStyle/>
          <a:p>
            <a:pPr marL="0" indent="0" algn="ctr">
              <a:buNone/>
            </a:pPr>
            <a:r>
              <a:rPr lang="en-US" sz="11200" i="1" dirty="0">
                <a:latin typeface="Andalus" panose="02020603050405020304" pitchFamily="18" charset="-78"/>
                <a:cs typeface="Andalus" panose="02020603050405020304" pitchFamily="18" charset="-78"/>
              </a:rPr>
              <a:t>The Things They Carried </a:t>
            </a:r>
            <a:r>
              <a:rPr lang="en-US" sz="11200" dirty="0">
                <a:latin typeface="Andalus" panose="02020603050405020304" pitchFamily="18" charset="-78"/>
                <a:cs typeface="Andalus" panose="02020603050405020304" pitchFamily="18" charset="-78"/>
              </a:rPr>
              <a:t>by Tim O’Brien.</a:t>
            </a:r>
          </a:p>
          <a:p>
            <a:pPr marL="0" indent="0">
              <a:buNone/>
            </a:pPr>
            <a:r>
              <a:rPr lang="en-US" dirty="0"/>
              <a:t/>
            </a:r>
            <a:br>
              <a:rPr lang="en-US" dirty="0"/>
            </a:br>
            <a:r>
              <a:rPr lang="en-US" dirty="0"/>
              <a:t/>
            </a:r>
            <a:br>
              <a:rPr lang="en-US" dirty="0"/>
            </a:br>
            <a:endParaRPr lang="en-US" dirty="0"/>
          </a:p>
        </p:txBody>
      </p:sp>
      <p:sp>
        <p:nvSpPr>
          <p:cNvPr id="4" name="Rectangle 3"/>
          <p:cNvSpPr/>
          <p:nvPr/>
        </p:nvSpPr>
        <p:spPr>
          <a:xfrm>
            <a:off x="3739113" y="1939598"/>
            <a:ext cx="8364281" cy="3785652"/>
          </a:xfrm>
          <a:prstGeom prst="rect">
            <a:avLst/>
          </a:prstGeom>
          <a:ln w="38100">
            <a:solidFill>
              <a:schemeClr val="accent5"/>
            </a:solidFill>
          </a:ln>
        </p:spPr>
        <p:txBody>
          <a:bodyPr wrap="square">
            <a:spAutoFit/>
          </a:bodyPr>
          <a:lstStyle/>
          <a:p>
            <a:r>
              <a:rPr lang="en-US" sz="2400" b="1" dirty="0">
                <a:latin typeface="Batang" panose="02030600000101010101" pitchFamily="18" charset="-127"/>
                <a:ea typeface="Batang" panose="02030600000101010101" pitchFamily="18" charset="-127"/>
              </a:rPr>
              <a:t>“For the most part they carried themselves with poise, a kind of dignity. Now and then, however, there were times of panic, when they squealed or wanted to squeal but couldn’t, when they twitched and made moaning sounds and covered their heads and said Dear Jesus and flopped around to the earth and fired their weapons blindly and cringed and sobbed and begged for the noise to stop and went wild and made stupid promises to themselves and to God and to their mothers and fathers, hoping not to die” (O’Brien, 18).</a:t>
            </a:r>
            <a:endParaRPr lang="en-US" sz="2400" dirty="0">
              <a:latin typeface="Batang" panose="02030600000101010101" pitchFamily="18" charset="-127"/>
              <a:ea typeface="Batang" panose="02030600000101010101" pitchFamily="18" charset="-127"/>
            </a:endParaRPr>
          </a:p>
        </p:txBody>
      </p:sp>
      <p:sp>
        <p:nvSpPr>
          <p:cNvPr id="6" name="TextBox 5"/>
          <p:cNvSpPr txBox="1"/>
          <p:nvPr/>
        </p:nvSpPr>
        <p:spPr>
          <a:xfrm>
            <a:off x="141767" y="1855797"/>
            <a:ext cx="3452037" cy="3970318"/>
          </a:xfrm>
          <a:prstGeom prst="rect">
            <a:avLst/>
          </a:prstGeom>
          <a:noFill/>
          <a:ln>
            <a:solidFill>
              <a:schemeClr val="accent2"/>
            </a:solidFill>
          </a:ln>
        </p:spPr>
        <p:txBody>
          <a:bodyPr wrap="square" rtlCol="0">
            <a:spAutoFit/>
          </a:bodyPr>
          <a:lstStyle/>
          <a:p>
            <a:r>
              <a:rPr lang="en-US" sz="2800" dirty="0" smtClean="0">
                <a:latin typeface="Andalus" panose="02020603050405020304" pitchFamily="18" charset="-78"/>
                <a:cs typeface="Andalus" panose="02020603050405020304" pitchFamily="18" charset="-78"/>
              </a:rPr>
              <a:t>What is the subject?</a:t>
            </a:r>
          </a:p>
          <a:p>
            <a:r>
              <a:rPr lang="en-US" sz="2800" dirty="0" smtClean="0">
                <a:latin typeface="Andalus" panose="02020603050405020304" pitchFamily="18" charset="-78"/>
                <a:cs typeface="Andalus" panose="02020603050405020304" pitchFamily="18" charset="-78"/>
              </a:rPr>
              <a:t> </a:t>
            </a:r>
          </a:p>
          <a:p>
            <a:r>
              <a:rPr lang="en-US" sz="2800" dirty="0" smtClean="0">
                <a:latin typeface="Andalus" panose="02020603050405020304" pitchFamily="18" charset="-78"/>
                <a:cs typeface="Andalus" panose="02020603050405020304" pitchFamily="18" charset="-78"/>
              </a:rPr>
              <a:t>How does the author feel about that subject? </a:t>
            </a:r>
          </a:p>
          <a:p>
            <a:endParaRPr lang="en-US" sz="2800" dirty="0" smtClean="0">
              <a:latin typeface="Andalus" panose="02020603050405020304" pitchFamily="18" charset="-78"/>
              <a:cs typeface="Andalus" panose="02020603050405020304" pitchFamily="18" charset="-78"/>
            </a:endParaRPr>
          </a:p>
          <a:p>
            <a:r>
              <a:rPr lang="en-US" sz="2800" dirty="0" smtClean="0">
                <a:latin typeface="Andalus" panose="02020603050405020304" pitchFamily="18" charset="-78"/>
                <a:cs typeface="Andalus" panose="02020603050405020304" pitchFamily="18" charset="-78"/>
              </a:rPr>
              <a:t>What words or phrases show you this tone? </a:t>
            </a:r>
            <a:endParaRPr lang="en-US" sz="28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12154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p:spPr>
        <p:txBody>
          <a:bodyPr>
            <a:noAutofit/>
          </a:bodyPr>
          <a:lstStyle/>
          <a:p>
            <a:pPr algn="ctr"/>
            <a:r>
              <a:rPr lang="en-US" sz="4800" dirty="0" smtClean="0">
                <a:latin typeface="Andalus" panose="02020603050405020304" pitchFamily="18" charset="-78"/>
                <a:cs typeface="Andalus" panose="02020603050405020304" pitchFamily="18" charset="-78"/>
              </a:rPr>
              <a:t>What is the </a:t>
            </a:r>
            <a:r>
              <a:rPr lang="en-US" sz="7200" dirty="0" smtClean="0">
                <a:solidFill>
                  <a:schemeClr val="accent5"/>
                </a:solidFill>
                <a:latin typeface="Lucida Handwriting" panose="03010101010101010101" pitchFamily="66" charset="0"/>
                <a:cs typeface="Andalus" panose="02020603050405020304" pitchFamily="18" charset="-78"/>
              </a:rPr>
              <a:t>tone</a:t>
            </a:r>
            <a:r>
              <a:rPr lang="en-US" sz="7200" dirty="0" smtClean="0">
                <a:solidFill>
                  <a:schemeClr val="accent5"/>
                </a:solidFill>
                <a:latin typeface="Andalus" panose="02020603050405020304" pitchFamily="18" charset="-78"/>
                <a:cs typeface="Andalus" panose="02020603050405020304" pitchFamily="18" charset="-78"/>
              </a:rPr>
              <a:t> </a:t>
            </a:r>
            <a:r>
              <a:rPr lang="en-US" sz="4800" dirty="0" smtClean="0">
                <a:latin typeface="Andalus" panose="02020603050405020304" pitchFamily="18" charset="-78"/>
                <a:cs typeface="Andalus" panose="02020603050405020304" pitchFamily="18" charset="-78"/>
              </a:rPr>
              <a:t>in the following passage?</a:t>
            </a:r>
            <a:endParaRPr lang="en-US" sz="4800" dirty="0">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2663454" y="1241763"/>
            <a:ext cx="10515600" cy="697835"/>
          </a:xfrm>
        </p:spPr>
        <p:txBody>
          <a:bodyPr>
            <a:normAutofit fontScale="25000" lnSpcReduction="20000"/>
          </a:bodyPr>
          <a:lstStyle/>
          <a:p>
            <a:pPr marL="0" indent="0" algn="ctr">
              <a:buNone/>
            </a:pPr>
            <a:r>
              <a:rPr lang="en-US" sz="11200" i="1" dirty="0">
                <a:latin typeface="Andalus" panose="02020603050405020304" pitchFamily="18" charset="-78"/>
                <a:cs typeface="Andalus" panose="02020603050405020304" pitchFamily="18" charset="-78"/>
              </a:rPr>
              <a:t>The Things They Carried </a:t>
            </a:r>
            <a:r>
              <a:rPr lang="en-US" sz="11200" dirty="0">
                <a:latin typeface="Andalus" panose="02020603050405020304" pitchFamily="18" charset="-78"/>
                <a:cs typeface="Andalus" panose="02020603050405020304" pitchFamily="18" charset="-78"/>
              </a:rPr>
              <a:t>by Tim O’Brien.</a:t>
            </a:r>
          </a:p>
          <a:p>
            <a:pPr marL="0" indent="0">
              <a:buNone/>
            </a:pPr>
            <a:r>
              <a:rPr lang="en-US" dirty="0"/>
              <a:t/>
            </a:r>
            <a:br>
              <a:rPr lang="en-US" dirty="0"/>
            </a:br>
            <a:r>
              <a:rPr lang="en-US" dirty="0"/>
              <a:t/>
            </a:r>
            <a:br>
              <a:rPr lang="en-US" dirty="0"/>
            </a:br>
            <a:endParaRPr lang="en-US" dirty="0"/>
          </a:p>
        </p:txBody>
      </p:sp>
      <p:sp>
        <p:nvSpPr>
          <p:cNvPr id="4" name="Rectangle 3"/>
          <p:cNvSpPr/>
          <p:nvPr/>
        </p:nvSpPr>
        <p:spPr>
          <a:xfrm>
            <a:off x="3739113" y="1939598"/>
            <a:ext cx="8364281" cy="3785652"/>
          </a:xfrm>
          <a:prstGeom prst="rect">
            <a:avLst/>
          </a:prstGeom>
          <a:ln w="38100">
            <a:solidFill>
              <a:schemeClr val="accent5"/>
            </a:solidFill>
          </a:ln>
        </p:spPr>
        <p:txBody>
          <a:bodyPr wrap="square">
            <a:spAutoFit/>
          </a:bodyPr>
          <a:lstStyle/>
          <a:p>
            <a:r>
              <a:rPr lang="en-US" sz="2400" b="1" dirty="0">
                <a:latin typeface="Batang" panose="02030600000101010101" pitchFamily="18" charset="-127"/>
                <a:ea typeface="Batang" panose="02030600000101010101" pitchFamily="18" charset="-127"/>
              </a:rPr>
              <a:t>“For the most part they carried themselves with poise, a kind of dignity. Now and then, however, there were times of panic, when they squealed or wanted to squeal but couldn’t, when they twitched and made moaning sounds and covered their heads and said Dear Jesus and flopped around to the earth and fired their weapons blindly and cringed and sobbed and begged for the noise to stop and went wild and made stupid promises to themselves and to God and to their mothers and fathers, hoping not to die” (O’Brien, 18).</a:t>
            </a:r>
            <a:endParaRPr lang="en-US" sz="2400" dirty="0">
              <a:latin typeface="Batang" panose="02030600000101010101" pitchFamily="18" charset="-127"/>
              <a:ea typeface="Batang" panose="02030600000101010101" pitchFamily="18" charset="-127"/>
            </a:endParaRPr>
          </a:p>
        </p:txBody>
      </p:sp>
      <p:sp>
        <p:nvSpPr>
          <p:cNvPr id="6" name="TextBox 5"/>
          <p:cNvSpPr txBox="1"/>
          <p:nvPr/>
        </p:nvSpPr>
        <p:spPr>
          <a:xfrm>
            <a:off x="141767" y="1855797"/>
            <a:ext cx="3452037" cy="5016758"/>
          </a:xfrm>
          <a:prstGeom prst="rect">
            <a:avLst/>
          </a:prstGeom>
          <a:noFill/>
          <a:ln>
            <a:solidFill>
              <a:schemeClr val="accent2"/>
            </a:solidFill>
          </a:ln>
        </p:spPr>
        <p:txBody>
          <a:bodyPr wrap="square" rtlCol="0">
            <a:spAutoFit/>
          </a:bodyPr>
          <a:lstStyle/>
          <a:p>
            <a:r>
              <a:rPr lang="en-US" sz="2800" dirty="0" smtClean="0">
                <a:latin typeface="Andalus" panose="02020603050405020304" pitchFamily="18" charset="-78"/>
                <a:cs typeface="Andalus" panose="02020603050405020304" pitchFamily="18" charset="-78"/>
              </a:rPr>
              <a:t>What is the subject?</a:t>
            </a:r>
          </a:p>
          <a:p>
            <a:r>
              <a:rPr lang="en-US" sz="2800" dirty="0" smtClean="0">
                <a:latin typeface="Andalus" panose="02020603050405020304" pitchFamily="18" charset="-78"/>
                <a:cs typeface="Andalus" panose="02020603050405020304" pitchFamily="18" charset="-78"/>
              </a:rPr>
              <a:t> </a:t>
            </a:r>
            <a:r>
              <a:rPr lang="en-US" sz="4000" dirty="0" smtClean="0">
                <a:solidFill>
                  <a:schemeClr val="accent5"/>
                </a:solidFill>
                <a:latin typeface="Lucida Handwriting" panose="03010101010101010101" pitchFamily="66" charset="0"/>
                <a:cs typeface="Andalus" panose="02020603050405020304" pitchFamily="18" charset="-78"/>
              </a:rPr>
              <a:t>WAR</a:t>
            </a:r>
          </a:p>
          <a:p>
            <a:r>
              <a:rPr lang="en-US" sz="2800" dirty="0" smtClean="0">
                <a:latin typeface="Andalus" panose="02020603050405020304" pitchFamily="18" charset="-78"/>
                <a:cs typeface="Andalus" panose="02020603050405020304" pitchFamily="18" charset="-78"/>
              </a:rPr>
              <a:t>How does the author feel about that subject? </a:t>
            </a:r>
          </a:p>
          <a:p>
            <a:r>
              <a:rPr lang="en-US" sz="2800" dirty="0" smtClean="0">
                <a:solidFill>
                  <a:schemeClr val="accent5"/>
                </a:solidFill>
                <a:latin typeface="Lucida Handwriting" panose="03010101010101010101" pitchFamily="66" charset="0"/>
                <a:cs typeface="Andalus" panose="02020603050405020304" pitchFamily="18" charset="-78"/>
              </a:rPr>
              <a:t>Realistic Terrified Fearful</a:t>
            </a:r>
            <a:endParaRPr lang="en-US" sz="2800" dirty="0" smtClean="0">
              <a:latin typeface="Andalus" panose="02020603050405020304" pitchFamily="18" charset="-78"/>
              <a:cs typeface="Andalus" panose="02020603050405020304" pitchFamily="18" charset="-78"/>
            </a:endParaRPr>
          </a:p>
          <a:p>
            <a:r>
              <a:rPr lang="en-US" sz="2800" dirty="0" smtClean="0">
                <a:latin typeface="Andalus" panose="02020603050405020304" pitchFamily="18" charset="-78"/>
                <a:cs typeface="Andalus" panose="02020603050405020304" pitchFamily="18" charset="-78"/>
              </a:rPr>
              <a:t>What words or phrases show you this tone? </a:t>
            </a:r>
            <a:endParaRPr lang="en-US" sz="2800" dirty="0">
              <a:latin typeface="Andalus" panose="02020603050405020304" pitchFamily="18" charset="-78"/>
              <a:cs typeface="Andalus" panose="02020603050405020304" pitchFamily="18" charset="-78"/>
            </a:endParaRPr>
          </a:p>
        </p:txBody>
      </p:sp>
      <p:sp>
        <p:nvSpPr>
          <p:cNvPr id="5" name="Rectangle 4"/>
          <p:cNvSpPr/>
          <p:nvPr/>
        </p:nvSpPr>
        <p:spPr>
          <a:xfrm>
            <a:off x="5082363" y="2778642"/>
            <a:ext cx="786809" cy="3615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99619" y="2778642"/>
            <a:ext cx="4237962" cy="3615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76214" y="3140149"/>
            <a:ext cx="1286539" cy="3615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75330" y="3512288"/>
            <a:ext cx="2322772" cy="3615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76214" y="4245934"/>
            <a:ext cx="2817628" cy="3615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382346" y="4639337"/>
            <a:ext cx="1859812" cy="3615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519974" y="4979580"/>
            <a:ext cx="646370" cy="3615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15537" y="5341087"/>
            <a:ext cx="2443496" cy="3615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844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07" y="109945"/>
            <a:ext cx="11353800" cy="797368"/>
          </a:xfrm>
        </p:spPr>
        <p:txBody>
          <a:bodyPr/>
          <a:lstStyle/>
          <a:p>
            <a:r>
              <a:rPr lang="en-US" dirty="0" smtClean="0">
                <a:solidFill>
                  <a:schemeClr val="accent5"/>
                </a:solidFill>
                <a:latin typeface="Lucida Handwriting" panose="03010101010101010101" pitchFamily="66" charset="0"/>
              </a:rPr>
              <a:t>Tone</a:t>
            </a:r>
            <a:r>
              <a:rPr lang="en-US" dirty="0" smtClean="0"/>
              <a:t> </a:t>
            </a:r>
            <a:r>
              <a:rPr lang="en-US" dirty="0" smtClean="0">
                <a:latin typeface="Andalus" panose="02020603050405020304" pitchFamily="18" charset="-78"/>
                <a:cs typeface="Andalus" panose="02020603050405020304" pitchFamily="18" charset="-78"/>
              </a:rPr>
              <a:t>and</a:t>
            </a:r>
            <a:r>
              <a:rPr lang="en-US" dirty="0" smtClean="0"/>
              <a:t> </a:t>
            </a:r>
            <a:r>
              <a:rPr lang="en-US" dirty="0" smtClean="0">
                <a:solidFill>
                  <a:srgbClr val="FF0000"/>
                </a:solidFill>
                <a:latin typeface="Lucida Handwriting" panose="03010101010101010101" pitchFamily="66" charset="0"/>
              </a:rPr>
              <a:t>Mood</a:t>
            </a:r>
            <a:r>
              <a:rPr lang="en-US" dirty="0" smtClean="0">
                <a:solidFill>
                  <a:srgbClr val="FF0000"/>
                </a:solidFill>
              </a:rPr>
              <a:t> </a:t>
            </a:r>
            <a:r>
              <a:rPr lang="en-US" dirty="0" smtClean="0">
                <a:latin typeface="Andalus" panose="02020603050405020304" pitchFamily="18" charset="-78"/>
                <a:cs typeface="Andalus" panose="02020603050405020304" pitchFamily="18" charset="-78"/>
              </a:rPr>
              <a:t>Game</a:t>
            </a:r>
            <a:r>
              <a:rPr lang="en-US" dirty="0" smtClean="0"/>
              <a:t>:</a:t>
            </a:r>
            <a:endParaRPr lang="en-US" dirty="0"/>
          </a:p>
        </p:txBody>
      </p:sp>
      <p:sp>
        <p:nvSpPr>
          <p:cNvPr id="3" name="Content Placeholder 2"/>
          <p:cNvSpPr>
            <a:spLocks noGrp="1"/>
          </p:cNvSpPr>
          <p:nvPr>
            <p:ph idx="1"/>
          </p:nvPr>
        </p:nvSpPr>
        <p:spPr>
          <a:xfrm>
            <a:off x="340241" y="907312"/>
            <a:ext cx="11490251" cy="5713227"/>
          </a:xfrm>
          <a:ln w="38100">
            <a:solidFill>
              <a:schemeClr val="accent6"/>
            </a:solidFill>
          </a:ln>
        </p:spPr>
        <p:txBody>
          <a:bodyPr>
            <a:normAutofit lnSpcReduction="10000"/>
          </a:bodyPr>
          <a:lstStyle/>
          <a:p>
            <a:pPr marL="0" indent="0" algn="ctr">
              <a:buNone/>
            </a:pPr>
            <a:endParaRPr lang="en-US" sz="1100" dirty="0" smtClean="0">
              <a:latin typeface="Andalus" panose="02020603050405020304" pitchFamily="18" charset="-78"/>
              <a:cs typeface="Andalus" panose="02020603050405020304" pitchFamily="18" charset="-78"/>
            </a:endParaRPr>
          </a:p>
          <a:p>
            <a:pPr marL="0" indent="0" algn="ctr">
              <a:buNone/>
            </a:pPr>
            <a:r>
              <a:rPr lang="en-US" sz="3500" dirty="0" smtClean="0">
                <a:latin typeface="Andalus" panose="02020603050405020304" pitchFamily="18" charset="-78"/>
                <a:cs typeface="Andalus" panose="02020603050405020304" pitchFamily="18" charset="-78"/>
              </a:rPr>
              <a:t>You will work within groups of four. Within your small group split into teams of two. You will be competing against the other groups of four within the class. </a:t>
            </a:r>
          </a:p>
          <a:p>
            <a:pPr marL="0" indent="0">
              <a:buNone/>
            </a:pPr>
            <a:endParaRPr lang="en-US" sz="1300" dirty="0"/>
          </a:p>
          <a:p>
            <a:pPr marL="0" indent="0">
              <a:buNone/>
            </a:pPr>
            <a:r>
              <a:rPr lang="en-US" sz="3200" dirty="0" smtClean="0">
                <a:solidFill>
                  <a:schemeClr val="accent6"/>
                </a:solidFill>
                <a:latin typeface="Lucida Handwriting" panose="03010101010101010101" pitchFamily="66" charset="0"/>
              </a:rPr>
              <a:t>Group 1:      </a:t>
            </a:r>
          </a:p>
          <a:p>
            <a:pPr marL="0" indent="0">
              <a:buNone/>
            </a:pPr>
            <a:endParaRPr lang="en-US" i="1" dirty="0" smtClean="0">
              <a:latin typeface="Lucida Handwriting" panose="03010101010101010101" pitchFamily="66" charset="0"/>
            </a:endParaRPr>
          </a:p>
          <a:p>
            <a:pPr marL="0" indent="0">
              <a:buNone/>
            </a:pPr>
            <a:endParaRPr lang="en-US" i="1" dirty="0" smtClean="0">
              <a:latin typeface="Lucida Handwriting" panose="03010101010101010101" pitchFamily="66" charset="0"/>
            </a:endParaRPr>
          </a:p>
          <a:p>
            <a:pPr marL="0" indent="0">
              <a:buNone/>
            </a:pPr>
            <a:endParaRPr lang="en-US" i="1" dirty="0">
              <a:latin typeface="Lucida Handwriting" panose="03010101010101010101" pitchFamily="66" charset="0"/>
            </a:endParaRPr>
          </a:p>
          <a:p>
            <a:pPr marL="0" indent="0">
              <a:buNone/>
            </a:pPr>
            <a:r>
              <a:rPr lang="en-US" sz="3200" dirty="0" smtClean="0">
                <a:solidFill>
                  <a:schemeClr val="accent2"/>
                </a:solidFill>
                <a:latin typeface="Lucida Handwriting" panose="03010101010101010101" pitchFamily="66" charset="0"/>
              </a:rPr>
              <a:t>Group 2: </a:t>
            </a:r>
            <a:r>
              <a:rPr lang="en-US" sz="3200" dirty="0" smtClean="0">
                <a:solidFill>
                  <a:schemeClr val="accent2"/>
                </a:solidFill>
                <a:latin typeface="Gabriola" panose="04040605051002020D02" pitchFamily="82" charset="0"/>
              </a:rPr>
              <a:t>Repeat steps. </a:t>
            </a:r>
          </a:p>
          <a:p>
            <a:pPr marL="0" indent="0">
              <a:buNone/>
            </a:pPr>
            <a:endParaRPr lang="en-US" sz="1100" dirty="0"/>
          </a:p>
          <a:p>
            <a:pPr marL="0" indent="0" algn="ctr">
              <a:buNone/>
            </a:pPr>
            <a:r>
              <a:rPr lang="en-US" sz="3000" dirty="0" smtClean="0">
                <a:latin typeface="Andalus" panose="02020603050405020304" pitchFamily="18" charset="-78"/>
                <a:cs typeface="Andalus" panose="02020603050405020304" pitchFamily="18" charset="-78"/>
              </a:rPr>
              <a:t>The group of four that guesses the MOST tone words in the time given wins! This group of four </a:t>
            </a:r>
            <a:r>
              <a:rPr lang="en-US" sz="3000" dirty="0" smtClean="0">
                <a:solidFill>
                  <a:schemeClr val="accent5"/>
                </a:solidFill>
                <a:latin typeface="Gabriola" panose="04040605051002020D02" pitchFamily="82" charset="0"/>
                <a:cs typeface="Andalus" panose="02020603050405020304" pitchFamily="18" charset="-78"/>
              </a:rPr>
              <a:t>AMAZING TONE DETECTIVES </a:t>
            </a:r>
            <a:r>
              <a:rPr lang="en-US" sz="3000" dirty="0" smtClean="0">
                <a:latin typeface="Andalus" panose="02020603050405020304" pitchFamily="18" charset="-78"/>
                <a:cs typeface="Andalus" panose="02020603050405020304" pitchFamily="18" charset="-78"/>
              </a:rPr>
              <a:t>will win a small prize!  </a:t>
            </a:r>
            <a:endParaRPr lang="en-US" sz="3000" dirty="0">
              <a:latin typeface="Andalus" panose="02020603050405020304" pitchFamily="18" charset="-78"/>
              <a:cs typeface="Andalus" panose="02020603050405020304" pitchFamily="18" charset="-78"/>
            </a:endParaRPr>
          </a:p>
        </p:txBody>
      </p:sp>
      <p:sp>
        <p:nvSpPr>
          <p:cNvPr id="4" name="Rectangle 3"/>
          <p:cNvSpPr/>
          <p:nvPr/>
        </p:nvSpPr>
        <p:spPr>
          <a:xfrm>
            <a:off x="2402959" y="2732873"/>
            <a:ext cx="8314661" cy="2062103"/>
          </a:xfrm>
          <a:prstGeom prst="rect">
            <a:avLst/>
          </a:prstGeom>
        </p:spPr>
        <p:txBody>
          <a:bodyPr wrap="square">
            <a:spAutoFit/>
          </a:bodyPr>
          <a:lstStyle/>
          <a:p>
            <a:r>
              <a:rPr lang="en-US" sz="3200" dirty="0">
                <a:solidFill>
                  <a:schemeClr val="accent6"/>
                </a:solidFill>
                <a:latin typeface="Gabriola" panose="04040605051002020D02" pitchFamily="82" charset="0"/>
              </a:rPr>
              <a:t>Choose a TONE word from the </a:t>
            </a:r>
            <a:r>
              <a:rPr lang="en-US" sz="3200" dirty="0" smtClean="0">
                <a:solidFill>
                  <a:schemeClr val="accent6"/>
                </a:solidFill>
                <a:latin typeface="Gabriola" panose="04040605051002020D02" pitchFamily="82" charset="0"/>
              </a:rPr>
              <a:t>deck.</a:t>
            </a:r>
          </a:p>
          <a:p>
            <a:r>
              <a:rPr lang="en-US" sz="3200" dirty="0" smtClean="0">
                <a:solidFill>
                  <a:schemeClr val="accent6"/>
                </a:solidFill>
                <a:latin typeface="Gabriola" panose="04040605051002020D02" pitchFamily="82" charset="0"/>
              </a:rPr>
              <a:t>Create </a:t>
            </a:r>
            <a:r>
              <a:rPr lang="en-US" sz="3200" dirty="0">
                <a:solidFill>
                  <a:schemeClr val="accent6"/>
                </a:solidFill>
                <a:latin typeface="Gabriola" panose="04040605051002020D02" pitchFamily="82" charset="0"/>
              </a:rPr>
              <a:t>a short skit to show this tone to the </a:t>
            </a:r>
            <a:r>
              <a:rPr lang="en-US" sz="3200" dirty="0" smtClean="0">
                <a:solidFill>
                  <a:schemeClr val="accent6"/>
                </a:solidFill>
                <a:latin typeface="Gabriola" panose="04040605051002020D02" pitchFamily="82" charset="0"/>
              </a:rPr>
              <a:t>other team.</a:t>
            </a:r>
          </a:p>
          <a:p>
            <a:r>
              <a:rPr lang="en-US" sz="3200" dirty="0" smtClean="0">
                <a:solidFill>
                  <a:schemeClr val="accent6"/>
                </a:solidFill>
                <a:latin typeface="Gabriola" panose="04040605051002020D02" pitchFamily="82" charset="0"/>
              </a:rPr>
              <a:t>Do not use the tone word in your skit.</a:t>
            </a:r>
          </a:p>
          <a:p>
            <a:r>
              <a:rPr lang="en-US" sz="3200" dirty="0" smtClean="0">
                <a:solidFill>
                  <a:schemeClr val="accent6"/>
                </a:solidFill>
                <a:latin typeface="Gabriola" panose="04040605051002020D02" pitchFamily="82" charset="0"/>
              </a:rPr>
              <a:t>The </a:t>
            </a:r>
            <a:r>
              <a:rPr lang="en-US" sz="3200" dirty="0">
                <a:solidFill>
                  <a:schemeClr val="accent6"/>
                </a:solidFill>
                <a:latin typeface="Gabriola" panose="04040605051002020D02" pitchFamily="82" charset="0"/>
              </a:rPr>
              <a:t>other team attempts to guess the TONE word. </a:t>
            </a:r>
          </a:p>
        </p:txBody>
      </p:sp>
    </p:spTree>
    <p:extLst>
      <p:ext uri="{BB962C8B-B14F-4D97-AF65-F5344CB8AC3E}">
        <p14:creationId xmlns:p14="http://schemas.microsoft.com/office/powerpoint/2010/main" val="2500948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0" y="3634967"/>
            <a:ext cx="3092800" cy="3223200"/>
          </a:xfrm>
          <a:prstGeom prst="rect">
            <a:avLst/>
          </a:prstGeom>
          <a:ln w="28575" cap="flat" cmpd="sng">
            <a:solidFill>
              <a:schemeClr val="accent1"/>
            </a:solidFill>
            <a:prstDash val="solid"/>
            <a:round/>
            <a:headEnd type="none" w="med" len="med"/>
            <a:tailEnd type="none" w="med" len="med"/>
          </a:ln>
        </p:spPr>
        <p:txBody>
          <a:bodyPr vert="horz" lIns="121900" tIns="121900" rIns="121900" bIns="121900" rtlCol="0" anchor="t" anchorCtr="0">
            <a:noAutofit/>
          </a:bodyPr>
          <a:lstStyle/>
          <a:p>
            <a:pPr algn="ctr"/>
            <a:r>
              <a:rPr lang="en" sz="3200" dirty="0">
                <a:solidFill>
                  <a:schemeClr val="accent1"/>
                </a:solidFill>
                <a:latin typeface="Lucida Handwriting" panose="03010101010101010101" pitchFamily="66" charset="0"/>
                <a:ea typeface="Bubblegum Sans"/>
                <a:cs typeface="Angsana New" panose="02020603050405020304" pitchFamily="18" charset="-34"/>
                <a:sym typeface="Bubblegum Sans"/>
              </a:rPr>
              <a:t>Bell </a:t>
            </a:r>
            <a:r>
              <a:rPr lang="en" sz="3200" dirty="0" smtClean="0">
                <a:solidFill>
                  <a:schemeClr val="accent1"/>
                </a:solidFill>
                <a:latin typeface="Lucida Handwriting" panose="03010101010101010101" pitchFamily="66" charset="0"/>
                <a:ea typeface="Bubblegum Sans"/>
                <a:cs typeface="Angsana New" panose="02020603050405020304" pitchFamily="18" charset="-34"/>
                <a:sym typeface="Bubblegum Sans"/>
              </a:rPr>
              <a:t>Ringer</a:t>
            </a:r>
            <a:r>
              <a:rPr lang="en" sz="3200" dirty="0">
                <a:solidFill>
                  <a:schemeClr val="accent1"/>
                </a:solidFill>
                <a:latin typeface="Lucida Handwriting" panose="03010101010101010101" pitchFamily="66" charset="0"/>
                <a:ea typeface="Bubblegum Sans"/>
                <a:cs typeface="Angsana New" panose="02020603050405020304" pitchFamily="18" charset="-34"/>
                <a:sym typeface="Bubblegum Sans"/>
              </a:rPr>
              <a:t>:</a:t>
            </a:r>
          </a:p>
          <a:p>
            <a:pPr algn="ctr"/>
            <a:r>
              <a:rPr lang="en-US" sz="2400" dirty="0" smtClean="0">
                <a:solidFill>
                  <a:schemeClr val="accent1"/>
                </a:solidFill>
                <a:latin typeface="Andalus" panose="02020603050405020304" pitchFamily="18" charset="-78"/>
                <a:ea typeface="Alegreya"/>
                <a:cs typeface="Andalus" panose="02020603050405020304" pitchFamily="18" charset="-78"/>
                <a:sym typeface="Alegreya"/>
              </a:rPr>
              <a:t/>
            </a:r>
            <a:br>
              <a:rPr lang="en-US" sz="2400" dirty="0" smtClean="0">
                <a:solidFill>
                  <a:schemeClr val="accent1"/>
                </a:solidFill>
                <a:latin typeface="Andalus" panose="02020603050405020304" pitchFamily="18" charset="-78"/>
                <a:ea typeface="Alegreya"/>
                <a:cs typeface="Andalus" panose="02020603050405020304" pitchFamily="18" charset="-78"/>
                <a:sym typeface="Alegreya"/>
              </a:rPr>
            </a:br>
            <a:r>
              <a:rPr lang="en-US" sz="2400" dirty="0" smtClean="0">
                <a:solidFill>
                  <a:schemeClr val="accent1"/>
                </a:solidFill>
                <a:latin typeface="Andalus" panose="02020603050405020304" pitchFamily="18" charset="-78"/>
                <a:ea typeface="Alegreya"/>
                <a:cs typeface="Andalus" panose="02020603050405020304" pitchFamily="18" charset="-78"/>
                <a:sym typeface="Alegreya"/>
              </a:rPr>
              <a:t>Read the passage in your notes packet. Determine the tone of the poem, and highlight or circle the words that reflect this tone. </a:t>
            </a:r>
            <a:endParaRPr sz="2000" dirty="0">
              <a:solidFill>
                <a:schemeClr val="accent1"/>
              </a:solidFill>
              <a:latin typeface="Andalus" panose="02020603050405020304" pitchFamily="18" charset="-78"/>
              <a:ea typeface="Alegreya"/>
              <a:cs typeface="Andalus" panose="02020603050405020304" pitchFamily="18" charset="-78"/>
              <a:sym typeface="Alegreya"/>
            </a:endParaRPr>
          </a:p>
        </p:txBody>
      </p:sp>
      <p:sp>
        <p:nvSpPr>
          <p:cNvPr id="81" name="Shape 81"/>
          <p:cNvSpPr txBox="1">
            <a:spLocks noGrp="1"/>
          </p:cNvSpPr>
          <p:nvPr>
            <p:ph type="body" idx="1"/>
          </p:nvPr>
        </p:nvSpPr>
        <p:spPr>
          <a:xfrm>
            <a:off x="3313600" y="1635999"/>
            <a:ext cx="8428800" cy="3985079"/>
          </a:xfrm>
          <a:prstGeom prst="rect">
            <a:avLst/>
          </a:prstGeom>
          <a:ln w="38100" cap="flat" cmpd="sng">
            <a:solidFill>
              <a:schemeClr val="accent3"/>
            </a:solidFill>
            <a:prstDash val="solid"/>
            <a:round/>
            <a:headEnd type="none" w="med" len="med"/>
            <a:tailEnd type="none" w="med" len="med"/>
          </a:ln>
        </p:spPr>
        <p:txBody>
          <a:bodyPr vert="horz" lIns="121900" tIns="121900" rIns="121900" bIns="121900" rtlCol="0" anchor="t" anchorCtr="0">
            <a:noAutofit/>
          </a:bodyPr>
          <a:lstStyle/>
          <a:p>
            <a:pPr>
              <a:lnSpc>
                <a:spcPct val="100000"/>
              </a:lnSpc>
              <a:spcBef>
                <a:spcPts val="467"/>
              </a:spcBef>
              <a:buClr>
                <a:schemeClr val="dk2"/>
              </a:buClr>
              <a:buSzPct val="25000"/>
              <a:buNone/>
            </a:pPr>
            <a:r>
              <a:rPr lang="en" b="1" dirty="0" smtClean="0">
                <a:latin typeface="Tempus Sans ITC" panose="04020404030D07020202" pitchFamily="82" charset="0"/>
                <a:ea typeface="Alegreya"/>
                <a:cs typeface="Alegreya"/>
                <a:sym typeface="Alegreya"/>
              </a:rPr>
              <a:t>Tone &amp; Mood</a:t>
            </a:r>
            <a:endParaRPr lang="en" b="1" dirty="0">
              <a:latin typeface="Tempus Sans ITC" panose="04020404030D07020202" pitchFamily="82" charset="0"/>
              <a:ea typeface="Alegreya"/>
              <a:cs typeface="Alegreya"/>
              <a:sym typeface="Alegreya"/>
            </a:endParaRP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Tone and Mood Prezi of FUN! </a:t>
            </a:r>
          </a:p>
          <a:p>
            <a:pPr marL="685783" indent="-601118">
              <a:lnSpc>
                <a:spcPct val="100000"/>
              </a:lnSpc>
              <a:spcBef>
                <a:spcPts val="467"/>
              </a:spcBef>
              <a:buSzPct val="100000"/>
              <a:buFont typeface="Alegreya"/>
              <a:buChar char="★"/>
            </a:pPr>
            <a:endParaRPr lang="en" b="1" dirty="0" smtClean="0">
              <a:latin typeface="Tempus Sans ITC" panose="04020404030D07020202" pitchFamily="82" charset="0"/>
              <a:ea typeface="Alegreya"/>
              <a:cs typeface="Alegreya"/>
              <a:sym typeface="Alegreya"/>
            </a:endParaRPr>
          </a:p>
          <a:p>
            <a:pPr marL="84665" indent="0">
              <a:lnSpc>
                <a:spcPct val="100000"/>
              </a:lnSpc>
              <a:spcBef>
                <a:spcPts val="467"/>
              </a:spcBef>
              <a:buSzPct val="100000"/>
              <a:buNone/>
            </a:pPr>
            <a:endParaRPr lang="en" b="1" dirty="0">
              <a:latin typeface="Alegreya"/>
              <a:ea typeface="Alegreya"/>
              <a:cs typeface="Alegreya"/>
              <a:sym typeface="Alegreya"/>
            </a:endParaRPr>
          </a:p>
        </p:txBody>
      </p:sp>
      <p:sp>
        <p:nvSpPr>
          <p:cNvPr id="82" name="Shape 82"/>
          <p:cNvSpPr txBox="1"/>
          <p:nvPr/>
        </p:nvSpPr>
        <p:spPr>
          <a:xfrm>
            <a:off x="200367" y="-144600"/>
            <a:ext cx="2720042" cy="847200"/>
          </a:xfrm>
          <a:prstGeom prst="rect">
            <a:avLst/>
          </a:prstGeom>
          <a:noFill/>
          <a:ln>
            <a:noFill/>
          </a:ln>
        </p:spPr>
        <p:txBody>
          <a:bodyPr lIns="121900" tIns="121900" rIns="121900" bIns="121900" anchor="t" anchorCtr="0">
            <a:noAutofit/>
          </a:bodyPr>
          <a:lstStyle/>
          <a:p>
            <a:r>
              <a:rPr lang="en" sz="4000" dirty="0">
                <a:latin typeface="Bubblegum Sans"/>
                <a:ea typeface="Bubblegum Sans"/>
                <a:cs typeface="Bubblegum Sans"/>
                <a:sym typeface="Bubblegum Sans"/>
              </a:rPr>
              <a:t>Day </a:t>
            </a:r>
            <a:r>
              <a:rPr lang="en" sz="4000" dirty="0" smtClean="0">
                <a:latin typeface="Bubblegum Sans"/>
                <a:ea typeface="Bubblegum Sans"/>
                <a:cs typeface="Bubblegum Sans"/>
                <a:sym typeface="Bubblegum Sans"/>
              </a:rPr>
              <a:t>4</a:t>
            </a:r>
            <a:endParaRPr lang="en" sz="4000" dirty="0">
              <a:latin typeface="Bubblegum Sans"/>
              <a:ea typeface="Bubblegum Sans"/>
              <a:cs typeface="Bubblegum Sans"/>
              <a:sym typeface="Bubblegum Sans"/>
            </a:endParaRPr>
          </a:p>
        </p:txBody>
      </p:sp>
      <p:sp>
        <p:nvSpPr>
          <p:cNvPr id="83" name="Shape 83"/>
          <p:cNvSpPr txBox="1"/>
          <p:nvPr/>
        </p:nvSpPr>
        <p:spPr>
          <a:xfrm>
            <a:off x="0" y="767933"/>
            <a:ext cx="3092800" cy="2843600"/>
          </a:xfrm>
          <a:prstGeom prst="rect">
            <a:avLst/>
          </a:prstGeom>
          <a:noFill/>
          <a:ln w="28575" cap="flat" cmpd="sng">
            <a:solidFill>
              <a:srgbClr val="0000FF"/>
            </a:solidFill>
            <a:prstDash val="solid"/>
            <a:round/>
            <a:headEnd type="none" w="med" len="med"/>
            <a:tailEnd type="none" w="med" len="med"/>
          </a:ln>
        </p:spPr>
        <p:txBody>
          <a:bodyPr lIns="121900" tIns="121900" rIns="121900" bIns="121900" anchor="t" anchorCtr="0">
            <a:noAutofit/>
          </a:bodyPr>
          <a:lstStyle/>
          <a:p>
            <a:r>
              <a:rPr lang="en" sz="4800" dirty="0">
                <a:solidFill>
                  <a:srgbClr val="0000FF"/>
                </a:solidFill>
                <a:latin typeface="Andalus" panose="02020603050405020304" pitchFamily="18" charset="-78"/>
                <a:ea typeface="Bubblegum Sans"/>
                <a:cs typeface="Andalus" panose="02020603050405020304" pitchFamily="18" charset="-78"/>
                <a:sym typeface="Bubblegum Sans"/>
              </a:rPr>
              <a:t>Materials</a:t>
            </a:r>
            <a:r>
              <a:rPr lang="en" sz="4800" dirty="0">
                <a:solidFill>
                  <a:srgbClr val="0000FF"/>
                </a:solidFill>
                <a:latin typeface="Bubblegum Sans"/>
                <a:ea typeface="Bubblegum Sans"/>
                <a:cs typeface="Bubblegum Sans"/>
                <a:sym typeface="Bubblegum Sans"/>
              </a:rPr>
              <a:t>:</a:t>
            </a:r>
          </a:p>
          <a:p>
            <a:r>
              <a:rPr lang="en" sz="2400" dirty="0" smtClean="0">
                <a:solidFill>
                  <a:srgbClr val="0000FF"/>
                </a:solidFill>
                <a:latin typeface="Gabriola" panose="04040605051002020D02" pitchFamily="82" charset="0"/>
                <a:ea typeface="Alegreya"/>
                <a:cs typeface="Alegreya"/>
                <a:sym typeface="Alegreya"/>
              </a:rPr>
              <a:t>-     Pencil &amp; Computer</a:t>
            </a:r>
            <a:endParaRPr lang="en" sz="2400" dirty="0">
              <a:solidFill>
                <a:srgbClr val="0000FF"/>
              </a:solidFill>
              <a:latin typeface="Gabriola" panose="04040605051002020D02" pitchFamily="82" charset="0"/>
              <a:ea typeface="Alegreya"/>
              <a:cs typeface="Alegreya"/>
              <a:sym typeface="Alegreya"/>
            </a:endParaRPr>
          </a:p>
          <a:p>
            <a:pPr marL="342900" indent="-342900">
              <a:buFontTx/>
              <a:buChar char="-"/>
            </a:pPr>
            <a:r>
              <a:rPr lang="en" sz="2400" dirty="0" smtClean="0">
                <a:solidFill>
                  <a:srgbClr val="0000FF"/>
                </a:solidFill>
                <a:latin typeface="Gabriola" panose="04040605051002020D02" pitchFamily="82" charset="0"/>
                <a:ea typeface="Alegreya"/>
                <a:cs typeface="Alegreya"/>
                <a:sym typeface="Alegreya"/>
              </a:rPr>
              <a:t>Digital and/or Printed Notes Document</a:t>
            </a:r>
          </a:p>
          <a:p>
            <a:pPr marL="342900" indent="-342900">
              <a:buFontTx/>
              <a:buChar char="-"/>
            </a:pPr>
            <a:r>
              <a:rPr lang="en" sz="2400" dirty="0" smtClean="0">
                <a:solidFill>
                  <a:srgbClr val="0000FF"/>
                </a:solidFill>
                <a:latin typeface="Gabriola" panose="04040605051002020D02" pitchFamily="82" charset="0"/>
                <a:ea typeface="Alegreya"/>
                <a:cs typeface="Alegreya"/>
                <a:sym typeface="Alegreya"/>
              </a:rPr>
              <a:t>Prezi Notes Document</a:t>
            </a:r>
            <a:endParaRPr lang="en" sz="2400" dirty="0">
              <a:solidFill>
                <a:srgbClr val="0000FF"/>
              </a:solidFill>
              <a:latin typeface="Gabriola" panose="04040605051002020D02" pitchFamily="82" charset="0"/>
              <a:ea typeface="Alegreya"/>
              <a:cs typeface="Alegreya"/>
              <a:sym typeface="Alegreya"/>
            </a:endParaRPr>
          </a:p>
          <a:p>
            <a:endParaRPr sz="2400" dirty="0">
              <a:solidFill>
                <a:srgbClr val="0000FF"/>
              </a:solidFill>
              <a:latin typeface="Bubblegum Sans"/>
              <a:ea typeface="Bubblegum Sans"/>
              <a:cs typeface="Bubblegum Sans"/>
              <a:sym typeface="Bubblegum Sans"/>
            </a:endParaRPr>
          </a:p>
          <a:p>
            <a:endParaRPr sz="2400" dirty="0">
              <a:solidFill>
                <a:srgbClr val="0000FF"/>
              </a:solidFill>
              <a:latin typeface="Bubblegum Sans"/>
              <a:ea typeface="Bubblegum Sans"/>
              <a:cs typeface="Bubblegum Sans"/>
              <a:sym typeface="Bubblegum Sans"/>
            </a:endParaRPr>
          </a:p>
        </p:txBody>
      </p:sp>
      <p:sp>
        <p:nvSpPr>
          <p:cNvPr id="84" name="Shape 84"/>
          <p:cNvSpPr txBox="1">
            <a:spLocks noGrp="1"/>
          </p:cNvSpPr>
          <p:nvPr>
            <p:ph type="body" idx="1"/>
          </p:nvPr>
        </p:nvSpPr>
        <p:spPr>
          <a:xfrm>
            <a:off x="3331107" y="628867"/>
            <a:ext cx="8428800" cy="935600"/>
          </a:xfrm>
          <a:prstGeom prst="rect">
            <a:avLst/>
          </a:prstGeom>
          <a:ln w="38100" cap="flat" cmpd="sng">
            <a:solidFill>
              <a:srgbClr val="00B050"/>
            </a:solidFill>
            <a:prstDash val="solid"/>
            <a:round/>
            <a:headEnd type="none" w="med" len="med"/>
            <a:tailEnd type="none" w="med" len="med"/>
          </a:ln>
        </p:spPr>
        <p:txBody>
          <a:bodyPr vert="horz" lIns="121900" tIns="121900" rIns="121900" bIns="121900" rtlCol="0" anchor="t" anchorCtr="0">
            <a:noAutofit/>
          </a:bodyPr>
          <a:lstStyle/>
          <a:p>
            <a:pPr>
              <a:buNone/>
            </a:pPr>
            <a:r>
              <a:rPr lang="en" sz="4800" dirty="0">
                <a:solidFill>
                  <a:schemeClr val="accent6">
                    <a:lumMod val="75000"/>
                  </a:schemeClr>
                </a:solidFill>
                <a:latin typeface="Gabriola" panose="04040605051002020D02" pitchFamily="82" charset="0"/>
                <a:ea typeface="Bubblegum Sans"/>
                <a:cs typeface="Bubblegum Sans"/>
                <a:sym typeface="Bubblegum Sans"/>
              </a:rPr>
              <a:t>Today’s</a:t>
            </a:r>
            <a:r>
              <a:rPr lang="en" sz="4800" dirty="0">
                <a:solidFill>
                  <a:schemeClr val="accent6">
                    <a:lumMod val="75000"/>
                  </a:schemeClr>
                </a:solidFill>
                <a:latin typeface="Bubblegum Sans"/>
                <a:ea typeface="Bubblegum Sans"/>
                <a:cs typeface="Bubblegum Sans"/>
                <a:sym typeface="Bubblegum Sans"/>
              </a:rPr>
              <a:t> </a:t>
            </a:r>
            <a:r>
              <a:rPr lang="en" sz="5400" dirty="0">
                <a:solidFill>
                  <a:schemeClr val="accent6">
                    <a:lumMod val="75000"/>
                  </a:schemeClr>
                </a:solidFill>
                <a:latin typeface="Lucida Handwriting" panose="03010101010101010101" pitchFamily="66" charset="0"/>
                <a:ea typeface="Bubblegum Sans"/>
                <a:cs typeface="Bubblegum Sans"/>
                <a:sym typeface="Bubblegum Sans"/>
              </a:rPr>
              <a:t>Agenda</a:t>
            </a:r>
            <a:endParaRPr lang="en" sz="4800" dirty="0">
              <a:solidFill>
                <a:schemeClr val="accent6">
                  <a:lumMod val="75000"/>
                </a:schemeClr>
              </a:solidFill>
              <a:latin typeface="Lucida Handwriting" panose="03010101010101010101" pitchFamily="66" charset="0"/>
              <a:ea typeface="Bubblegum Sans"/>
              <a:cs typeface="Bubblegum Sans"/>
              <a:sym typeface="Bubblegum Sans"/>
            </a:endParaRPr>
          </a:p>
        </p:txBody>
      </p:sp>
      <p:sp>
        <p:nvSpPr>
          <p:cNvPr id="85" name="Shape 85"/>
          <p:cNvSpPr txBox="1">
            <a:spLocks noGrp="1"/>
          </p:cNvSpPr>
          <p:nvPr>
            <p:ph type="body" idx="1"/>
          </p:nvPr>
        </p:nvSpPr>
        <p:spPr>
          <a:xfrm>
            <a:off x="3291907" y="5718836"/>
            <a:ext cx="8428800" cy="935600"/>
          </a:xfrm>
          <a:prstGeom prst="rect">
            <a:avLst/>
          </a:prstGeom>
          <a:ln w="38100" cap="flat" cmpd="sng">
            <a:solidFill>
              <a:schemeClr val="accent5"/>
            </a:solidFill>
            <a:prstDash val="solid"/>
            <a:round/>
            <a:headEnd type="none" w="med" len="med"/>
            <a:tailEnd type="none" w="med" len="med"/>
          </a:ln>
        </p:spPr>
        <p:txBody>
          <a:bodyPr vert="horz" lIns="121900" tIns="121900" rIns="121900" bIns="121900" rtlCol="0" anchor="t" anchorCtr="0">
            <a:noAutofit/>
          </a:bodyPr>
          <a:lstStyle/>
          <a:p>
            <a:pPr>
              <a:buNone/>
            </a:pPr>
            <a:r>
              <a:rPr lang="en" sz="3600" u="sng" dirty="0" smtClean="0">
                <a:solidFill>
                  <a:schemeClr val="accent5"/>
                </a:solidFill>
                <a:effectLst>
                  <a:outerShdw blurRad="38100" dist="38100" dir="2700000" algn="tl">
                    <a:srgbClr val="000000">
                      <a:alpha val="43137"/>
                    </a:srgbClr>
                  </a:outerShdw>
                </a:effectLst>
                <a:latin typeface="Bubblegum Sans"/>
                <a:ea typeface="Bubblegum Sans"/>
                <a:cs typeface="Bubblegum Sans"/>
                <a:sym typeface="Bubblegum Sans"/>
              </a:rPr>
              <a:t>Homework</a:t>
            </a:r>
            <a:r>
              <a:rPr lang="en" sz="4000" dirty="0" smtClean="0">
                <a:solidFill>
                  <a:schemeClr val="accent5"/>
                </a:solidFill>
                <a:latin typeface="Bubblegum Sans"/>
                <a:ea typeface="Bubblegum Sans"/>
                <a:cs typeface="Bubblegum Sans"/>
                <a:sym typeface="Bubblegum Sans"/>
              </a:rPr>
              <a:t>: Finish Prezi &amp; Notes! </a:t>
            </a:r>
            <a:endParaRPr lang="en" dirty="0">
              <a:solidFill>
                <a:schemeClr val="accent5"/>
              </a:solidFill>
              <a:latin typeface="Bubblegum Sans"/>
              <a:ea typeface="Bubblegum Sans"/>
              <a:cs typeface="Bubblegum Sans"/>
              <a:sym typeface="Bubblegum Sans"/>
            </a:endParaRPr>
          </a:p>
        </p:txBody>
      </p:sp>
      <p:sp>
        <p:nvSpPr>
          <p:cNvPr id="87" name="Shape 87"/>
          <p:cNvSpPr txBox="1"/>
          <p:nvPr/>
        </p:nvSpPr>
        <p:spPr>
          <a:xfrm>
            <a:off x="8443300" y="1564467"/>
            <a:ext cx="11200" cy="33600"/>
          </a:xfrm>
          <a:prstGeom prst="rect">
            <a:avLst/>
          </a:prstGeom>
          <a:noFill/>
          <a:ln>
            <a:noFill/>
          </a:ln>
        </p:spPr>
        <p:txBody>
          <a:bodyPr lIns="121900" tIns="121900" rIns="121900" bIns="121900" anchor="t" anchorCtr="0">
            <a:noAutofit/>
          </a:bodyPr>
          <a:lstStyle/>
          <a:p>
            <a:endParaRPr sz="2400"/>
          </a:p>
        </p:txBody>
      </p:sp>
      <p:pic>
        <p:nvPicPr>
          <p:cNvPr id="2" name="Picture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5628" y="2886511"/>
            <a:ext cx="5082212" cy="252565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540" y="2886511"/>
            <a:ext cx="1342144" cy="1196391"/>
          </a:xfrm>
          <a:prstGeom prst="rect">
            <a:avLst/>
          </a:prstGeom>
        </p:spPr>
      </p:pic>
    </p:spTree>
    <p:extLst>
      <p:ext uri="{BB962C8B-B14F-4D97-AF65-F5344CB8AC3E}">
        <p14:creationId xmlns:p14="http://schemas.microsoft.com/office/powerpoint/2010/main" val="2051822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483" y="451784"/>
            <a:ext cx="8428800" cy="1430281"/>
          </a:xfrm>
        </p:spPr>
        <p:txBody>
          <a:bodyPr>
            <a:normAutofit fontScale="90000"/>
          </a:bodyPr>
          <a:lstStyle/>
          <a:p>
            <a:r>
              <a:rPr lang="en-US" sz="8900" dirty="0" smtClean="0">
                <a:solidFill>
                  <a:srgbClr val="0070C0"/>
                </a:solidFill>
                <a:latin typeface="Andalus" panose="02020603050405020304" pitchFamily="18" charset="-78"/>
                <a:cs typeface="Andalus" panose="02020603050405020304" pitchFamily="18" charset="-78"/>
              </a:rPr>
              <a:t>Bell</a:t>
            </a:r>
            <a:r>
              <a:rPr lang="en-US" sz="2000" dirty="0" smtClean="0">
                <a:solidFill>
                  <a:srgbClr val="0070C0"/>
                </a:solidFill>
                <a:latin typeface="Lucida Handwriting" panose="03010101010101010101" pitchFamily="66" charset="0"/>
              </a:rPr>
              <a:t> </a:t>
            </a:r>
            <a:r>
              <a:rPr lang="en-US" sz="9800" dirty="0" smtClean="0">
                <a:solidFill>
                  <a:schemeClr val="accent4"/>
                </a:solidFill>
                <a:latin typeface="Lucida Handwriting" panose="03010101010101010101" pitchFamily="66" charset="0"/>
              </a:rPr>
              <a:t>Ringer</a:t>
            </a:r>
            <a:r>
              <a:rPr lang="en-US" dirty="0" smtClean="0">
                <a:solidFill>
                  <a:srgbClr val="0070C0"/>
                </a:solidFill>
              </a:rPr>
              <a:t>:</a:t>
            </a:r>
            <a:endParaRPr lang="en-US" dirty="0">
              <a:solidFill>
                <a:srgbClr val="0070C0"/>
              </a:solidFill>
            </a:endParaRPr>
          </a:p>
        </p:txBody>
      </p:sp>
      <p:sp>
        <p:nvSpPr>
          <p:cNvPr id="3" name="Text Placeholder 2"/>
          <p:cNvSpPr>
            <a:spLocks noGrp="1"/>
          </p:cNvSpPr>
          <p:nvPr>
            <p:ph type="body" idx="1"/>
          </p:nvPr>
        </p:nvSpPr>
        <p:spPr>
          <a:xfrm>
            <a:off x="4701364" y="1807535"/>
            <a:ext cx="7402325" cy="4004929"/>
          </a:xfrm>
          <a:ln w="38100"/>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sz="3600" b="1" dirty="0" smtClean="0">
                <a:solidFill>
                  <a:schemeClr val="accent6"/>
                </a:solidFill>
                <a:latin typeface="Arabic Typesetting" panose="03020402040406030203" pitchFamily="66" charset="-78"/>
                <a:cs typeface="Arabic Typesetting" panose="03020402040406030203" pitchFamily="66" charset="-78"/>
              </a:rPr>
              <a:t>Once upon a midnight dreary, while</a:t>
            </a:r>
          </a:p>
          <a:p>
            <a:pPr marL="0" indent="0">
              <a:buNone/>
            </a:pPr>
            <a:r>
              <a:rPr lang="en-US" sz="3600" b="1" dirty="0" smtClean="0">
                <a:solidFill>
                  <a:schemeClr val="accent6"/>
                </a:solidFill>
                <a:latin typeface="Arabic Typesetting" panose="03020402040406030203" pitchFamily="66" charset="-78"/>
                <a:cs typeface="Arabic Typesetting" panose="03020402040406030203" pitchFamily="66" charset="-78"/>
              </a:rPr>
              <a:t>I pondered, weak and weary, </a:t>
            </a:r>
          </a:p>
          <a:p>
            <a:pPr marL="0" indent="0">
              <a:buNone/>
            </a:pPr>
            <a:r>
              <a:rPr lang="en-US" sz="3600" b="1" dirty="0" smtClean="0">
                <a:solidFill>
                  <a:schemeClr val="accent6"/>
                </a:solidFill>
                <a:latin typeface="Arabic Typesetting" panose="03020402040406030203" pitchFamily="66" charset="-78"/>
                <a:cs typeface="Arabic Typesetting" panose="03020402040406030203" pitchFamily="66" charset="-78"/>
              </a:rPr>
              <a:t>Over many a quaint and curious </a:t>
            </a:r>
          </a:p>
          <a:p>
            <a:pPr marL="0" indent="0">
              <a:buNone/>
            </a:pPr>
            <a:r>
              <a:rPr lang="en-US" sz="3600" b="1" dirty="0">
                <a:solidFill>
                  <a:schemeClr val="accent6"/>
                </a:solidFill>
                <a:latin typeface="Arabic Typesetting" panose="03020402040406030203" pitchFamily="66" charset="-78"/>
                <a:cs typeface="Arabic Typesetting" panose="03020402040406030203" pitchFamily="66" charset="-78"/>
              </a:rPr>
              <a:t>v</a:t>
            </a:r>
            <a:r>
              <a:rPr lang="en-US" sz="3600" b="1" dirty="0" smtClean="0">
                <a:solidFill>
                  <a:schemeClr val="accent6"/>
                </a:solidFill>
                <a:latin typeface="Arabic Typesetting" panose="03020402040406030203" pitchFamily="66" charset="-78"/>
                <a:cs typeface="Arabic Typesetting" panose="03020402040406030203" pitchFamily="66" charset="-78"/>
              </a:rPr>
              <a:t>olume of forgotten lore, </a:t>
            </a:r>
          </a:p>
          <a:p>
            <a:pPr marL="0" indent="0">
              <a:buNone/>
            </a:pPr>
            <a:r>
              <a:rPr lang="en-US" sz="3600" b="1" dirty="0" smtClean="0">
                <a:solidFill>
                  <a:schemeClr val="accent6"/>
                </a:solidFill>
                <a:latin typeface="Arabic Typesetting" panose="03020402040406030203" pitchFamily="66" charset="-78"/>
                <a:cs typeface="Arabic Typesetting" panose="03020402040406030203" pitchFamily="66" charset="-78"/>
              </a:rPr>
              <a:t>While I nodded, nearly napping, </a:t>
            </a:r>
          </a:p>
          <a:p>
            <a:pPr marL="0" indent="0">
              <a:buNone/>
            </a:pPr>
            <a:r>
              <a:rPr lang="en-US" sz="3600" b="1" dirty="0" smtClean="0">
                <a:solidFill>
                  <a:schemeClr val="accent6"/>
                </a:solidFill>
                <a:latin typeface="Arabic Typesetting" panose="03020402040406030203" pitchFamily="66" charset="-78"/>
                <a:cs typeface="Arabic Typesetting" panose="03020402040406030203" pitchFamily="66" charset="-78"/>
              </a:rPr>
              <a:t>suddenly there came a tapping, </a:t>
            </a:r>
          </a:p>
          <a:p>
            <a:pPr marL="0" indent="0">
              <a:buNone/>
            </a:pPr>
            <a:r>
              <a:rPr lang="en-US" sz="3600" b="1" dirty="0" smtClean="0">
                <a:solidFill>
                  <a:schemeClr val="accent6"/>
                </a:solidFill>
                <a:latin typeface="Arabic Typesetting" panose="03020402040406030203" pitchFamily="66" charset="-78"/>
                <a:cs typeface="Arabic Typesetting" panose="03020402040406030203" pitchFamily="66" charset="-78"/>
              </a:rPr>
              <a:t>As of someone gently rapping, </a:t>
            </a:r>
          </a:p>
          <a:p>
            <a:pPr marL="0" indent="0">
              <a:buNone/>
            </a:pPr>
            <a:r>
              <a:rPr lang="en-US" sz="3600" b="1" dirty="0" smtClean="0">
                <a:solidFill>
                  <a:schemeClr val="accent6"/>
                </a:solidFill>
                <a:latin typeface="Arabic Typesetting" panose="03020402040406030203" pitchFamily="66" charset="-78"/>
                <a:cs typeface="Arabic Typesetting" panose="03020402040406030203" pitchFamily="66" charset="-78"/>
              </a:rPr>
              <a:t>rapping at my chamber door. </a:t>
            </a:r>
          </a:p>
          <a:p>
            <a:pPr marL="0" indent="0">
              <a:buNone/>
            </a:pPr>
            <a:r>
              <a:rPr lang="en-US" sz="3600" b="1" dirty="0">
                <a:solidFill>
                  <a:schemeClr val="accent6"/>
                </a:solidFill>
                <a:latin typeface="Bradley Hand ITC" panose="03070402050302030203" pitchFamily="66" charset="0"/>
                <a:cs typeface="Andalus" panose="02020603050405020304" pitchFamily="18" charset="-78"/>
              </a:rPr>
              <a:t>	</a:t>
            </a:r>
            <a:r>
              <a:rPr lang="en-US" sz="3600" b="1" dirty="0" smtClean="0">
                <a:solidFill>
                  <a:schemeClr val="accent5"/>
                </a:solidFill>
                <a:latin typeface="Bradley Hand ITC" panose="03070402050302030203" pitchFamily="66" charset="0"/>
                <a:cs typeface="Andalus" panose="02020603050405020304" pitchFamily="18" charset="-78"/>
              </a:rPr>
              <a:t>The Raven- Edgar Allen Poe</a:t>
            </a:r>
            <a:endParaRPr lang="en-US" sz="3600" b="1" dirty="0">
              <a:solidFill>
                <a:schemeClr val="accent5"/>
              </a:solidFill>
              <a:latin typeface="Bradley Hand ITC" panose="03070402050302030203" pitchFamily="66" charset="0"/>
              <a:cs typeface="Andalus" panose="02020603050405020304" pitchFamily="18"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42" y="203588"/>
            <a:ext cx="2610035" cy="268718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729" y="203588"/>
            <a:ext cx="1834754" cy="1873791"/>
          </a:xfrm>
          <a:prstGeom prst="rect">
            <a:avLst/>
          </a:prstGeom>
        </p:spPr>
      </p:pic>
      <p:sp>
        <p:nvSpPr>
          <p:cNvPr id="6" name="TextBox 5"/>
          <p:cNvSpPr txBox="1"/>
          <p:nvPr/>
        </p:nvSpPr>
        <p:spPr>
          <a:xfrm>
            <a:off x="489372" y="3138971"/>
            <a:ext cx="3869977" cy="2985433"/>
          </a:xfrm>
          <a:prstGeom prst="rect">
            <a:avLst/>
          </a:prstGeom>
          <a:noFill/>
        </p:spPr>
        <p:txBody>
          <a:bodyPr wrap="square" rtlCol="0">
            <a:spAutoFit/>
          </a:bodyPr>
          <a:lstStyle/>
          <a:p>
            <a:pPr algn="ctr"/>
            <a:r>
              <a:rPr lang="en-US" sz="4800" b="1" u="sng" dirty="0" smtClean="0">
                <a:solidFill>
                  <a:schemeClr val="accent5"/>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Directions:</a:t>
            </a:r>
          </a:p>
          <a:p>
            <a:pPr algn="ctr"/>
            <a:r>
              <a:rPr lang="en-US" sz="2800" dirty="0" smtClean="0">
                <a:solidFill>
                  <a:schemeClr val="accent5"/>
                </a:solidFill>
                <a:latin typeface="Andalus" panose="02020603050405020304" pitchFamily="18" charset="-78"/>
                <a:cs typeface="Andalus" panose="02020603050405020304" pitchFamily="18" charset="-78"/>
              </a:rPr>
              <a:t>Read through the passage. What is the tone of the poem? What words showcase this tone?</a:t>
            </a:r>
            <a:endParaRPr lang="en-US" sz="2800" dirty="0">
              <a:solidFill>
                <a:schemeClr val="accent5"/>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3899523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827" y="597813"/>
            <a:ext cx="6609539" cy="847200"/>
          </a:xfrm>
        </p:spPr>
        <p:txBody>
          <a:bodyPr>
            <a:noAutofit/>
          </a:bodyPr>
          <a:lstStyle/>
          <a:p>
            <a:r>
              <a:rPr lang="en-US" sz="8800" dirty="0" smtClean="0">
                <a:solidFill>
                  <a:srgbClr val="002060"/>
                </a:solidFill>
                <a:latin typeface="Lucida Handwriting" panose="03010101010101010101" pitchFamily="66" charset="0"/>
              </a:rPr>
              <a:t>Prezi</a:t>
            </a:r>
            <a:r>
              <a:rPr lang="en-US" sz="8800" dirty="0" smtClean="0">
                <a:solidFill>
                  <a:srgbClr val="002060"/>
                </a:solidFill>
              </a:rPr>
              <a:t> </a:t>
            </a:r>
            <a:r>
              <a:rPr lang="en-US" sz="4800" dirty="0" smtClean="0">
                <a:latin typeface="Andalus" panose="02020603050405020304" pitchFamily="18" charset="-78"/>
                <a:cs typeface="Andalus" panose="02020603050405020304" pitchFamily="18" charset="-78"/>
              </a:rPr>
              <a:t>Directions</a:t>
            </a:r>
            <a:endParaRPr lang="en-US" sz="4800" dirty="0">
              <a:latin typeface="Andalus" panose="02020603050405020304" pitchFamily="18" charset="-78"/>
              <a:cs typeface="Andalus" panose="02020603050405020304" pitchFamily="18" charset="-78"/>
            </a:endParaRPr>
          </a:p>
        </p:txBody>
      </p:sp>
      <p:sp>
        <p:nvSpPr>
          <p:cNvPr id="3" name="Text Placeholder 2"/>
          <p:cNvSpPr>
            <a:spLocks noGrp="1"/>
          </p:cNvSpPr>
          <p:nvPr>
            <p:ph type="body" idx="1"/>
          </p:nvPr>
        </p:nvSpPr>
        <p:spPr>
          <a:xfrm>
            <a:off x="4323907" y="2127701"/>
            <a:ext cx="7318376" cy="4244746"/>
          </a:xfrm>
        </p:spPr>
        <p:txBody>
          <a:bodyPr>
            <a:normAutofit fontScale="92500" lnSpcReduction="20000"/>
          </a:bodyPr>
          <a:lstStyle/>
          <a:p>
            <a:pPr marL="0" indent="0">
              <a:buNone/>
            </a:pPr>
            <a:r>
              <a:rPr lang="en-US" sz="3600" dirty="0" smtClean="0">
                <a:latin typeface="Batang" panose="02030600000101010101" pitchFamily="18" charset="-127"/>
                <a:ea typeface="Batang" panose="02030600000101010101" pitchFamily="18" charset="-127"/>
              </a:rPr>
              <a:t>-Complete the Prezi with a partner. </a:t>
            </a:r>
          </a:p>
          <a:p>
            <a:pPr marL="0" indent="0">
              <a:buNone/>
            </a:pPr>
            <a:endParaRPr lang="en-US" sz="1400" dirty="0">
              <a:latin typeface="Batang" panose="02030600000101010101" pitchFamily="18" charset="-127"/>
              <a:ea typeface="Batang" panose="02030600000101010101" pitchFamily="18" charset="-127"/>
            </a:endParaRPr>
          </a:p>
          <a:p>
            <a:pPr marL="0" indent="0">
              <a:buNone/>
            </a:pPr>
            <a:r>
              <a:rPr lang="en-US" sz="3600" dirty="0" smtClean="0">
                <a:solidFill>
                  <a:srgbClr val="002060"/>
                </a:solidFill>
                <a:latin typeface="Batang" panose="02030600000101010101" pitchFamily="18" charset="-127"/>
                <a:ea typeface="Batang" panose="02030600000101010101" pitchFamily="18" charset="-127"/>
              </a:rPr>
              <a:t>-Use the notes document given to you in class to write down your responses! </a:t>
            </a:r>
            <a:endParaRPr lang="en-US" sz="3600" dirty="0">
              <a:solidFill>
                <a:srgbClr val="002060"/>
              </a:solidFill>
              <a:latin typeface="Batang" panose="02030600000101010101" pitchFamily="18" charset="-127"/>
              <a:ea typeface="Batang" panose="02030600000101010101" pitchFamily="18" charset="-127"/>
            </a:endParaRPr>
          </a:p>
          <a:p>
            <a:pPr marL="0" indent="0">
              <a:buNone/>
            </a:pPr>
            <a:endParaRPr lang="en-US" sz="1400" dirty="0" smtClean="0">
              <a:latin typeface="Batang" panose="02030600000101010101" pitchFamily="18" charset="-127"/>
              <a:ea typeface="Batang" panose="02030600000101010101" pitchFamily="18" charset="-127"/>
            </a:endParaRPr>
          </a:p>
          <a:p>
            <a:pPr marL="0" indent="0">
              <a:buNone/>
            </a:pPr>
            <a:r>
              <a:rPr lang="en-US" sz="3600" dirty="0" smtClean="0">
                <a:latin typeface="Batang" panose="02030600000101010101" pitchFamily="18" charset="-127"/>
                <a:ea typeface="Batang" panose="02030600000101010101" pitchFamily="18" charset="-127"/>
              </a:rPr>
              <a:t>-You will each complete your own notes document. </a:t>
            </a:r>
          </a:p>
          <a:p>
            <a:pPr marL="0" indent="0">
              <a:buNone/>
            </a:pPr>
            <a:r>
              <a:rPr lang="en-US" sz="3600" dirty="0" smtClean="0">
                <a:solidFill>
                  <a:srgbClr val="002060"/>
                </a:solidFill>
                <a:latin typeface="Batang" panose="02030600000101010101" pitchFamily="18" charset="-127"/>
                <a:ea typeface="Batang" panose="02030600000101010101" pitchFamily="18" charset="-127"/>
              </a:rPr>
              <a:t>-Turn this in when complete.</a:t>
            </a:r>
          </a:p>
          <a:p>
            <a:pPr marL="0" indent="0">
              <a:buNone/>
            </a:pPr>
            <a:r>
              <a:rPr lang="en-US" sz="3600" dirty="0" smtClean="0">
                <a:latin typeface="Batang" panose="02030600000101010101" pitchFamily="18" charset="-127"/>
                <a:ea typeface="Batang" panose="02030600000101010101" pitchFamily="18" charset="-127"/>
              </a:rPr>
              <a:t>-Read from your novel when finished.</a:t>
            </a:r>
            <a:endParaRPr lang="en-US" sz="3600" dirty="0">
              <a:latin typeface="Batang" panose="02030600000101010101" pitchFamily="18" charset="-127"/>
              <a:ea typeface="Batang" panose="02030600000101010101" pitchFamily="18" charset="-127"/>
            </a:endParaRPr>
          </a:p>
          <a:p>
            <a:pPr marL="0" indent="0" algn="ctr">
              <a:buNone/>
            </a:pPr>
            <a:endParaRPr lang="en-US" sz="3600" dirty="0" smtClean="0">
              <a:latin typeface="Batang" panose="02030600000101010101" pitchFamily="18" charset="-127"/>
              <a:ea typeface="Batang" panose="02030600000101010101" pitchFamily="18" charset="-127"/>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8049"/>
          <a:stretch/>
        </p:blipFill>
        <p:spPr>
          <a:xfrm>
            <a:off x="119616" y="914399"/>
            <a:ext cx="4019094" cy="25376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16" y="3537428"/>
            <a:ext cx="4019094" cy="2476281"/>
          </a:xfrm>
          <a:prstGeom prst="rect">
            <a:avLst/>
          </a:prstGeom>
        </p:spPr>
      </p:pic>
    </p:spTree>
    <p:extLst>
      <p:ext uri="{BB962C8B-B14F-4D97-AF65-F5344CB8AC3E}">
        <p14:creationId xmlns:p14="http://schemas.microsoft.com/office/powerpoint/2010/main" val="1026408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052" y="81590"/>
            <a:ext cx="10515600" cy="1325563"/>
          </a:xfrm>
        </p:spPr>
        <p:txBody>
          <a:bodyPr/>
          <a:lstStyle/>
          <a:p>
            <a:r>
              <a:rPr lang="en-US" dirty="0" smtClean="0">
                <a:latin typeface="Andalus" panose="02020603050405020304" pitchFamily="18" charset="-78"/>
                <a:cs typeface="Andalus" panose="02020603050405020304" pitchFamily="18" charset="-78"/>
              </a:rPr>
              <a:t>Discussing the </a:t>
            </a:r>
            <a:r>
              <a:rPr lang="en-US" dirty="0" smtClean="0">
                <a:solidFill>
                  <a:srgbClr val="00B050"/>
                </a:solidFill>
                <a:latin typeface="Lucida Handwriting" panose="03010101010101010101" pitchFamily="66" charset="0"/>
              </a:rPr>
              <a:t>Bell Ringer</a:t>
            </a:r>
            <a:r>
              <a:rPr lang="en-US" dirty="0" smtClean="0">
                <a:solidFill>
                  <a:srgbClr val="00B050"/>
                </a:solidFill>
              </a:rPr>
              <a:t>:</a:t>
            </a:r>
            <a:endParaRPr lang="en-US" dirty="0">
              <a:solidFill>
                <a:srgbClr val="00B05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422" y="1407153"/>
            <a:ext cx="3327880" cy="3327880"/>
          </a:xfrm>
        </p:spPr>
      </p:pic>
      <p:sp>
        <p:nvSpPr>
          <p:cNvPr id="5" name="TextBox 4"/>
          <p:cNvSpPr txBox="1"/>
          <p:nvPr/>
        </p:nvSpPr>
        <p:spPr>
          <a:xfrm>
            <a:off x="5831962" y="1074000"/>
            <a:ext cx="5968409" cy="923330"/>
          </a:xfrm>
          <a:prstGeom prst="rect">
            <a:avLst/>
          </a:prstGeom>
          <a:noFill/>
        </p:spPr>
        <p:txBody>
          <a:bodyPr wrap="square" rtlCol="0">
            <a:spAutoFit/>
          </a:bodyPr>
          <a:lstStyle/>
          <a:p>
            <a:pPr algn="ctr"/>
            <a:r>
              <a:rPr lang="en-US" sz="5400" dirty="0" smtClean="0">
                <a:solidFill>
                  <a:srgbClr val="00B050"/>
                </a:solidFill>
                <a:latin typeface="Bradley Hand ITC" panose="03070402050302030203" pitchFamily="66" charset="0"/>
              </a:rPr>
              <a:t>HOME</a:t>
            </a:r>
            <a:endParaRPr lang="en-US" sz="5400" dirty="0">
              <a:solidFill>
                <a:srgbClr val="00B050"/>
              </a:solidFill>
              <a:latin typeface="Bradley Hand ITC" panose="03070402050302030203" pitchFamily="66" charset="0"/>
            </a:endParaRPr>
          </a:p>
        </p:txBody>
      </p:sp>
      <p:sp>
        <p:nvSpPr>
          <p:cNvPr id="7" name="TextBox 6"/>
          <p:cNvSpPr txBox="1"/>
          <p:nvPr/>
        </p:nvSpPr>
        <p:spPr>
          <a:xfrm>
            <a:off x="5873256" y="1997330"/>
            <a:ext cx="6366594" cy="3539430"/>
          </a:xfrm>
          <a:prstGeom prst="rect">
            <a:avLst/>
          </a:prstGeom>
          <a:noFill/>
        </p:spPr>
        <p:txBody>
          <a:bodyPr wrap="square" rtlCol="0">
            <a:spAutoFit/>
          </a:bodyPr>
          <a:lstStyle/>
          <a:p>
            <a:pPr algn="ctr"/>
            <a:r>
              <a:rPr lang="en-US" sz="3200" u="sng" dirty="0" smtClean="0">
                <a:solidFill>
                  <a:srgbClr val="0070C0"/>
                </a:solidFill>
                <a:latin typeface="Andalus" panose="02020603050405020304" pitchFamily="18" charset="-78"/>
                <a:cs typeface="Andalus" panose="02020603050405020304" pitchFamily="18" charset="-78"/>
              </a:rPr>
              <a:t>What other words come to mind?</a:t>
            </a:r>
          </a:p>
          <a:p>
            <a:pPr algn="ctr"/>
            <a:endParaRPr lang="en-US" sz="3200" dirty="0">
              <a:solidFill>
                <a:srgbClr val="0070C0"/>
              </a:solidFill>
              <a:latin typeface="Andalus" panose="02020603050405020304" pitchFamily="18" charset="-78"/>
              <a:cs typeface="Andalus" panose="02020603050405020304" pitchFamily="18" charset="-78"/>
            </a:endParaRPr>
          </a:p>
          <a:p>
            <a:pPr algn="ctr"/>
            <a:r>
              <a:rPr lang="en-US" sz="3200" dirty="0" smtClean="0">
                <a:solidFill>
                  <a:srgbClr val="0070C0"/>
                </a:solidFill>
                <a:latin typeface="Andalus" panose="02020603050405020304" pitchFamily="18" charset="-78"/>
                <a:cs typeface="Andalus" panose="02020603050405020304" pitchFamily="18" charset="-78"/>
              </a:rPr>
              <a:t>          family</a:t>
            </a:r>
          </a:p>
          <a:p>
            <a:pPr algn="ctr"/>
            <a:r>
              <a:rPr lang="en-US" sz="3200" dirty="0" smtClean="0">
                <a:solidFill>
                  <a:srgbClr val="0070C0"/>
                </a:solidFill>
                <a:latin typeface="Andalus" panose="02020603050405020304" pitchFamily="18" charset="-78"/>
                <a:cs typeface="Andalus" panose="02020603050405020304" pitchFamily="18" charset="-78"/>
              </a:rPr>
              <a:t>           comfort</a:t>
            </a:r>
          </a:p>
          <a:p>
            <a:pPr algn="ctr"/>
            <a:r>
              <a:rPr lang="en-US" sz="3200" dirty="0" smtClean="0">
                <a:solidFill>
                  <a:srgbClr val="0070C0"/>
                </a:solidFill>
                <a:latin typeface="Andalus" panose="02020603050405020304" pitchFamily="18" charset="-78"/>
                <a:cs typeface="Andalus" panose="02020603050405020304" pitchFamily="18" charset="-78"/>
              </a:rPr>
              <a:t>           security</a:t>
            </a:r>
          </a:p>
          <a:p>
            <a:pPr algn="ctr"/>
            <a:r>
              <a:rPr lang="en-US" sz="3200" dirty="0" smtClean="0">
                <a:solidFill>
                  <a:srgbClr val="0070C0"/>
                </a:solidFill>
                <a:latin typeface="Andalus" panose="02020603050405020304" pitchFamily="18" charset="-78"/>
                <a:cs typeface="Andalus" panose="02020603050405020304" pitchFamily="18" charset="-78"/>
              </a:rPr>
              <a:t>       safety</a:t>
            </a:r>
          </a:p>
          <a:p>
            <a:pPr algn="ctr"/>
            <a:r>
              <a:rPr lang="en-US" sz="3200" dirty="0" smtClean="0">
                <a:solidFill>
                  <a:srgbClr val="0070C0"/>
                </a:solidFill>
                <a:latin typeface="Andalus" panose="02020603050405020304" pitchFamily="18" charset="-78"/>
                <a:cs typeface="Andalus" panose="02020603050405020304" pitchFamily="18" charset="-78"/>
              </a:rPr>
              <a:t>    love</a:t>
            </a:r>
            <a:endParaRPr lang="en-US" sz="3200" dirty="0">
              <a:solidFill>
                <a:srgbClr val="0070C0"/>
              </a:solidFill>
              <a:latin typeface="Andalus" panose="02020603050405020304" pitchFamily="18" charset="-78"/>
              <a:cs typeface="Andalus" panose="02020603050405020304" pitchFamily="18" charset="-78"/>
            </a:endParaRPr>
          </a:p>
        </p:txBody>
      </p:sp>
      <p:sp>
        <p:nvSpPr>
          <p:cNvPr id="3" name="TextBox 2"/>
          <p:cNvSpPr txBox="1"/>
          <p:nvPr/>
        </p:nvSpPr>
        <p:spPr>
          <a:xfrm rot="20197784">
            <a:off x="3653530" y="3841437"/>
            <a:ext cx="3130742" cy="2554545"/>
          </a:xfrm>
          <a:prstGeom prst="rect">
            <a:avLst/>
          </a:prstGeom>
          <a:noFill/>
        </p:spPr>
        <p:txBody>
          <a:bodyPr wrap="square" rtlCol="0">
            <a:spAutoFit/>
          </a:bodyPr>
          <a:lstStyle/>
          <a:p>
            <a:pPr algn="ctr"/>
            <a:r>
              <a:rPr lang="en-US" sz="3200" dirty="0" smtClean="0">
                <a:solidFill>
                  <a:srgbClr val="00B050"/>
                </a:solidFill>
                <a:latin typeface="Andalus" panose="02020603050405020304" pitchFamily="18" charset="-78"/>
                <a:cs typeface="Andalus" panose="02020603050405020304" pitchFamily="18" charset="-78"/>
              </a:rPr>
              <a:t>These words show the emotion you feel when you hear the word home!</a:t>
            </a:r>
            <a:endParaRPr lang="en-US" sz="3200" dirty="0">
              <a:solidFill>
                <a:srgbClr val="00B050"/>
              </a:solidFill>
              <a:latin typeface="Andalus" panose="02020603050405020304" pitchFamily="18" charset="-78"/>
              <a:cs typeface="Andalus" panose="02020603050405020304" pitchFamily="18" charset="-78"/>
            </a:endParaRPr>
          </a:p>
        </p:txBody>
      </p:sp>
      <p:cxnSp>
        <p:nvCxnSpPr>
          <p:cNvPr id="9" name="Curved Connector 8"/>
          <p:cNvCxnSpPr>
            <a:stCxn id="3" idx="2"/>
          </p:cNvCxnSpPr>
          <p:nvPr/>
        </p:nvCxnSpPr>
        <p:spPr>
          <a:xfrm rot="5400000" flipH="1" flipV="1">
            <a:off x="6011656" y="3584154"/>
            <a:ext cx="2420944" cy="2993138"/>
          </a:xfrm>
          <a:prstGeom prst="curvedConnector4">
            <a:avLst>
              <a:gd name="adj1" fmla="val -9443"/>
              <a:gd name="adj2" fmla="val 67686"/>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3807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0" y="3634967"/>
            <a:ext cx="3092800" cy="3223200"/>
          </a:xfrm>
          <a:prstGeom prst="rect">
            <a:avLst/>
          </a:prstGeom>
          <a:ln w="28575" cap="flat" cmpd="sng">
            <a:solidFill>
              <a:schemeClr val="accent1"/>
            </a:solidFill>
            <a:prstDash val="solid"/>
            <a:round/>
            <a:headEnd type="none" w="med" len="med"/>
            <a:tailEnd type="none" w="med" len="med"/>
          </a:ln>
        </p:spPr>
        <p:txBody>
          <a:bodyPr vert="horz" lIns="121900" tIns="121900" rIns="121900" bIns="121900" rtlCol="0" anchor="t" anchorCtr="0">
            <a:noAutofit/>
          </a:bodyPr>
          <a:lstStyle/>
          <a:p>
            <a:pPr algn="ctr"/>
            <a:r>
              <a:rPr lang="en" sz="3200" dirty="0">
                <a:solidFill>
                  <a:schemeClr val="accent1"/>
                </a:solidFill>
                <a:latin typeface="Lucida Handwriting" panose="03010101010101010101" pitchFamily="66" charset="0"/>
                <a:ea typeface="Bubblegum Sans"/>
                <a:cs typeface="Angsana New" panose="02020603050405020304" pitchFamily="18" charset="-34"/>
                <a:sym typeface="Bubblegum Sans"/>
              </a:rPr>
              <a:t>Bell </a:t>
            </a:r>
            <a:r>
              <a:rPr lang="en" sz="3200" dirty="0" smtClean="0">
                <a:solidFill>
                  <a:schemeClr val="accent1"/>
                </a:solidFill>
                <a:latin typeface="Lucida Handwriting" panose="03010101010101010101" pitchFamily="66" charset="0"/>
                <a:ea typeface="Bubblegum Sans"/>
                <a:cs typeface="Angsana New" panose="02020603050405020304" pitchFamily="18" charset="-34"/>
                <a:sym typeface="Bubblegum Sans"/>
              </a:rPr>
              <a:t>Ringer</a:t>
            </a:r>
            <a:r>
              <a:rPr lang="en" sz="3200" dirty="0">
                <a:solidFill>
                  <a:schemeClr val="accent1"/>
                </a:solidFill>
                <a:latin typeface="Lucida Handwriting" panose="03010101010101010101" pitchFamily="66" charset="0"/>
                <a:ea typeface="Bubblegum Sans"/>
                <a:cs typeface="Angsana New" panose="02020603050405020304" pitchFamily="18" charset="-34"/>
                <a:sym typeface="Bubblegum Sans"/>
              </a:rPr>
              <a:t>:</a:t>
            </a:r>
          </a:p>
          <a:p>
            <a:pPr algn="ctr"/>
            <a:r>
              <a:rPr lang="en-US" sz="2400" dirty="0" smtClean="0">
                <a:solidFill>
                  <a:schemeClr val="accent1"/>
                </a:solidFill>
                <a:latin typeface="Andalus" panose="02020603050405020304" pitchFamily="18" charset="-78"/>
                <a:ea typeface="Alegreya"/>
                <a:cs typeface="Andalus" panose="02020603050405020304" pitchFamily="18" charset="-78"/>
                <a:sym typeface="Alegreya"/>
              </a:rPr>
              <a:t/>
            </a:r>
            <a:br>
              <a:rPr lang="en-US" sz="2400" dirty="0" smtClean="0">
                <a:solidFill>
                  <a:schemeClr val="accent1"/>
                </a:solidFill>
                <a:latin typeface="Andalus" panose="02020603050405020304" pitchFamily="18" charset="-78"/>
                <a:ea typeface="Alegreya"/>
                <a:cs typeface="Andalus" panose="02020603050405020304" pitchFamily="18" charset="-78"/>
                <a:sym typeface="Alegreya"/>
              </a:rPr>
            </a:br>
            <a:r>
              <a:rPr lang="en-US" sz="2400" dirty="0" smtClean="0">
                <a:solidFill>
                  <a:schemeClr val="accent1"/>
                </a:solidFill>
                <a:latin typeface="Andalus" panose="02020603050405020304" pitchFamily="18" charset="-78"/>
                <a:ea typeface="Alegreya"/>
                <a:cs typeface="Andalus" panose="02020603050405020304" pitchFamily="18" charset="-78"/>
                <a:sym typeface="Alegreya"/>
              </a:rPr>
              <a:t>Read the passage in your notes packet. Determine the tone of the poem, and highlight or circle the words that reflect this tone. </a:t>
            </a:r>
            <a:endParaRPr sz="2000" dirty="0">
              <a:solidFill>
                <a:schemeClr val="accent1"/>
              </a:solidFill>
              <a:latin typeface="Andalus" panose="02020603050405020304" pitchFamily="18" charset="-78"/>
              <a:ea typeface="Alegreya"/>
              <a:cs typeface="Andalus" panose="02020603050405020304" pitchFamily="18" charset="-78"/>
              <a:sym typeface="Alegreya"/>
            </a:endParaRPr>
          </a:p>
        </p:txBody>
      </p:sp>
      <p:sp>
        <p:nvSpPr>
          <p:cNvPr id="81" name="Shape 81"/>
          <p:cNvSpPr txBox="1">
            <a:spLocks noGrp="1"/>
          </p:cNvSpPr>
          <p:nvPr>
            <p:ph type="body" idx="1"/>
          </p:nvPr>
        </p:nvSpPr>
        <p:spPr>
          <a:xfrm>
            <a:off x="3313600" y="1635999"/>
            <a:ext cx="8428800" cy="3985079"/>
          </a:xfrm>
          <a:prstGeom prst="rect">
            <a:avLst/>
          </a:prstGeom>
          <a:ln w="38100" cap="flat" cmpd="sng">
            <a:solidFill>
              <a:schemeClr val="accent3"/>
            </a:solidFill>
            <a:prstDash val="solid"/>
            <a:round/>
            <a:headEnd type="none" w="med" len="med"/>
            <a:tailEnd type="none" w="med" len="med"/>
          </a:ln>
        </p:spPr>
        <p:txBody>
          <a:bodyPr vert="horz" lIns="121900" tIns="121900" rIns="121900" bIns="121900" rtlCol="0" anchor="t" anchorCtr="0">
            <a:noAutofit/>
          </a:bodyPr>
          <a:lstStyle/>
          <a:p>
            <a:pPr>
              <a:lnSpc>
                <a:spcPct val="100000"/>
              </a:lnSpc>
              <a:spcBef>
                <a:spcPts val="467"/>
              </a:spcBef>
              <a:buClr>
                <a:schemeClr val="dk2"/>
              </a:buClr>
              <a:buSzPct val="25000"/>
              <a:buNone/>
            </a:pPr>
            <a:r>
              <a:rPr lang="en" b="1" dirty="0" smtClean="0">
                <a:latin typeface="Tempus Sans ITC" panose="04020404030D07020202" pitchFamily="82" charset="0"/>
                <a:ea typeface="Alegreya"/>
                <a:cs typeface="Alegreya"/>
                <a:sym typeface="Alegreya"/>
              </a:rPr>
              <a:t>Tone &amp; Mood</a:t>
            </a:r>
            <a:endParaRPr lang="en" b="1" dirty="0">
              <a:latin typeface="Tempus Sans ITC" panose="04020404030D07020202" pitchFamily="82" charset="0"/>
              <a:ea typeface="Alegreya"/>
              <a:cs typeface="Alegreya"/>
              <a:sym typeface="Alegreya"/>
            </a:endParaRP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Tone and Mood Writing Activity</a:t>
            </a: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Short Story Swap</a:t>
            </a:r>
          </a:p>
          <a:p>
            <a:pPr marL="84665" indent="0">
              <a:lnSpc>
                <a:spcPct val="100000"/>
              </a:lnSpc>
              <a:spcBef>
                <a:spcPts val="467"/>
              </a:spcBef>
              <a:buSzPct val="100000"/>
              <a:buNone/>
            </a:pPr>
            <a:endParaRPr lang="en" b="1" dirty="0" smtClean="0">
              <a:latin typeface="Tempus Sans ITC" panose="04020404030D07020202" pitchFamily="82" charset="0"/>
              <a:ea typeface="Alegreya"/>
              <a:cs typeface="Alegreya"/>
              <a:sym typeface="Alegreya"/>
            </a:endParaRPr>
          </a:p>
          <a:p>
            <a:pPr marL="84665" indent="0">
              <a:lnSpc>
                <a:spcPct val="100000"/>
              </a:lnSpc>
              <a:spcBef>
                <a:spcPts val="467"/>
              </a:spcBef>
              <a:buSzPct val="100000"/>
              <a:buNone/>
            </a:pPr>
            <a:endParaRPr lang="en" b="1" dirty="0">
              <a:latin typeface="Alegreya"/>
              <a:ea typeface="Alegreya"/>
              <a:cs typeface="Alegreya"/>
              <a:sym typeface="Alegreya"/>
            </a:endParaRPr>
          </a:p>
        </p:txBody>
      </p:sp>
      <p:sp>
        <p:nvSpPr>
          <p:cNvPr id="82" name="Shape 82"/>
          <p:cNvSpPr txBox="1"/>
          <p:nvPr/>
        </p:nvSpPr>
        <p:spPr>
          <a:xfrm>
            <a:off x="200367" y="-144600"/>
            <a:ext cx="2720042" cy="847200"/>
          </a:xfrm>
          <a:prstGeom prst="rect">
            <a:avLst/>
          </a:prstGeom>
          <a:noFill/>
          <a:ln>
            <a:noFill/>
          </a:ln>
        </p:spPr>
        <p:txBody>
          <a:bodyPr lIns="121900" tIns="121900" rIns="121900" bIns="121900" anchor="t" anchorCtr="0">
            <a:noAutofit/>
          </a:bodyPr>
          <a:lstStyle/>
          <a:p>
            <a:r>
              <a:rPr lang="en" sz="4000" dirty="0">
                <a:latin typeface="Bubblegum Sans"/>
                <a:ea typeface="Bubblegum Sans"/>
                <a:cs typeface="Bubblegum Sans"/>
                <a:sym typeface="Bubblegum Sans"/>
              </a:rPr>
              <a:t>Day </a:t>
            </a:r>
            <a:r>
              <a:rPr lang="en" sz="4000" dirty="0" smtClean="0">
                <a:latin typeface="Bubblegum Sans"/>
                <a:ea typeface="Bubblegum Sans"/>
                <a:cs typeface="Bubblegum Sans"/>
                <a:sym typeface="Bubblegum Sans"/>
              </a:rPr>
              <a:t>5</a:t>
            </a:r>
            <a:endParaRPr lang="en" sz="4000" dirty="0">
              <a:latin typeface="Bubblegum Sans"/>
              <a:ea typeface="Bubblegum Sans"/>
              <a:cs typeface="Bubblegum Sans"/>
              <a:sym typeface="Bubblegum Sans"/>
            </a:endParaRPr>
          </a:p>
        </p:txBody>
      </p:sp>
      <p:sp>
        <p:nvSpPr>
          <p:cNvPr id="83" name="Shape 83"/>
          <p:cNvSpPr txBox="1"/>
          <p:nvPr/>
        </p:nvSpPr>
        <p:spPr>
          <a:xfrm>
            <a:off x="0" y="767933"/>
            <a:ext cx="3092800" cy="2843600"/>
          </a:xfrm>
          <a:prstGeom prst="rect">
            <a:avLst/>
          </a:prstGeom>
          <a:noFill/>
          <a:ln w="28575" cap="flat" cmpd="sng">
            <a:solidFill>
              <a:srgbClr val="0000FF"/>
            </a:solidFill>
            <a:prstDash val="solid"/>
            <a:round/>
            <a:headEnd type="none" w="med" len="med"/>
            <a:tailEnd type="none" w="med" len="med"/>
          </a:ln>
        </p:spPr>
        <p:txBody>
          <a:bodyPr lIns="121900" tIns="121900" rIns="121900" bIns="121900" anchor="t" anchorCtr="0">
            <a:noAutofit/>
          </a:bodyPr>
          <a:lstStyle/>
          <a:p>
            <a:r>
              <a:rPr lang="en" sz="4800" dirty="0">
                <a:solidFill>
                  <a:srgbClr val="0000FF"/>
                </a:solidFill>
                <a:latin typeface="Andalus" panose="02020603050405020304" pitchFamily="18" charset="-78"/>
                <a:ea typeface="Bubblegum Sans"/>
                <a:cs typeface="Andalus" panose="02020603050405020304" pitchFamily="18" charset="-78"/>
                <a:sym typeface="Bubblegum Sans"/>
              </a:rPr>
              <a:t>Materials</a:t>
            </a:r>
            <a:r>
              <a:rPr lang="en" sz="4800" dirty="0">
                <a:solidFill>
                  <a:srgbClr val="0000FF"/>
                </a:solidFill>
                <a:latin typeface="Bubblegum Sans"/>
                <a:ea typeface="Bubblegum Sans"/>
                <a:cs typeface="Bubblegum Sans"/>
                <a:sym typeface="Bubblegum Sans"/>
              </a:rPr>
              <a:t>:</a:t>
            </a:r>
          </a:p>
          <a:p>
            <a:r>
              <a:rPr lang="en" sz="2400" dirty="0" smtClean="0">
                <a:solidFill>
                  <a:srgbClr val="0000FF"/>
                </a:solidFill>
                <a:latin typeface="Gabriola" panose="04040605051002020D02" pitchFamily="82" charset="0"/>
                <a:ea typeface="Alegreya"/>
                <a:cs typeface="Alegreya"/>
                <a:sym typeface="Alegreya"/>
              </a:rPr>
              <a:t>-     Pencil &amp; Computer</a:t>
            </a:r>
            <a:endParaRPr lang="en" sz="2400" dirty="0">
              <a:solidFill>
                <a:srgbClr val="0000FF"/>
              </a:solidFill>
              <a:latin typeface="Gabriola" panose="04040605051002020D02" pitchFamily="82" charset="0"/>
              <a:ea typeface="Alegreya"/>
              <a:cs typeface="Alegreya"/>
              <a:sym typeface="Alegreya"/>
            </a:endParaRPr>
          </a:p>
          <a:p>
            <a:pPr marL="342900" indent="-342900">
              <a:buFontTx/>
              <a:buChar char="-"/>
            </a:pPr>
            <a:r>
              <a:rPr lang="en" sz="2400" dirty="0" smtClean="0">
                <a:solidFill>
                  <a:srgbClr val="0000FF"/>
                </a:solidFill>
                <a:latin typeface="Gabriola" panose="04040605051002020D02" pitchFamily="82" charset="0"/>
                <a:ea typeface="Alegreya"/>
                <a:cs typeface="Alegreya"/>
                <a:sym typeface="Alegreya"/>
              </a:rPr>
              <a:t>Digital and/or Printed Notes Document</a:t>
            </a:r>
          </a:p>
          <a:p>
            <a:pPr marL="342900" indent="-342900">
              <a:buFontTx/>
              <a:buChar char="-"/>
            </a:pPr>
            <a:r>
              <a:rPr lang="en" sz="2400" dirty="0" smtClean="0">
                <a:solidFill>
                  <a:srgbClr val="0000FF"/>
                </a:solidFill>
                <a:latin typeface="Gabriola" panose="04040605051002020D02" pitchFamily="82" charset="0"/>
                <a:ea typeface="Alegreya"/>
                <a:cs typeface="Alegreya"/>
                <a:sym typeface="Alegreya"/>
              </a:rPr>
              <a:t>Paint Sample</a:t>
            </a:r>
            <a:endParaRPr lang="en" sz="2400" dirty="0">
              <a:solidFill>
                <a:srgbClr val="0000FF"/>
              </a:solidFill>
              <a:latin typeface="Gabriola" panose="04040605051002020D02" pitchFamily="82" charset="0"/>
              <a:ea typeface="Alegreya"/>
              <a:cs typeface="Alegreya"/>
              <a:sym typeface="Alegreya"/>
            </a:endParaRPr>
          </a:p>
          <a:p>
            <a:endParaRPr sz="2400" dirty="0">
              <a:solidFill>
                <a:srgbClr val="0000FF"/>
              </a:solidFill>
              <a:latin typeface="Bubblegum Sans"/>
              <a:ea typeface="Bubblegum Sans"/>
              <a:cs typeface="Bubblegum Sans"/>
              <a:sym typeface="Bubblegum Sans"/>
            </a:endParaRPr>
          </a:p>
          <a:p>
            <a:endParaRPr sz="2400" dirty="0">
              <a:solidFill>
                <a:srgbClr val="0000FF"/>
              </a:solidFill>
              <a:latin typeface="Bubblegum Sans"/>
              <a:ea typeface="Bubblegum Sans"/>
              <a:cs typeface="Bubblegum Sans"/>
              <a:sym typeface="Bubblegum Sans"/>
            </a:endParaRPr>
          </a:p>
        </p:txBody>
      </p:sp>
      <p:sp>
        <p:nvSpPr>
          <p:cNvPr id="84" name="Shape 84"/>
          <p:cNvSpPr txBox="1">
            <a:spLocks noGrp="1"/>
          </p:cNvSpPr>
          <p:nvPr>
            <p:ph type="body" idx="1"/>
          </p:nvPr>
        </p:nvSpPr>
        <p:spPr>
          <a:xfrm>
            <a:off x="3331107" y="628867"/>
            <a:ext cx="8428800" cy="935600"/>
          </a:xfrm>
          <a:prstGeom prst="rect">
            <a:avLst/>
          </a:prstGeom>
          <a:ln w="38100" cap="flat" cmpd="sng">
            <a:solidFill>
              <a:srgbClr val="00B050"/>
            </a:solidFill>
            <a:prstDash val="solid"/>
            <a:round/>
            <a:headEnd type="none" w="med" len="med"/>
            <a:tailEnd type="none" w="med" len="med"/>
          </a:ln>
        </p:spPr>
        <p:txBody>
          <a:bodyPr vert="horz" lIns="121900" tIns="121900" rIns="121900" bIns="121900" rtlCol="0" anchor="t" anchorCtr="0">
            <a:noAutofit/>
          </a:bodyPr>
          <a:lstStyle/>
          <a:p>
            <a:pPr>
              <a:buNone/>
            </a:pPr>
            <a:r>
              <a:rPr lang="en" sz="4800" dirty="0">
                <a:solidFill>
                  <a:schemeClr val="accent6">
                    <a:lumMod val="75000"/>
                  </a:schemeClr>
                </a:solidFill>
                <a:latin typeface="Gabriola" panose="04040605051002020D02" pitchFamily="82" charset="0"/>
                <a:ea typeface="Bubblegum Sans"/>
                <a:cs typeface="Bubblegum Sans"/>
                <a:sym typeface="Bubblegum Sans"/>
              </a:rPr>
              <a:t>Today’s</a:t>
            </a:r>
            <a:r>
              <a:rPr lang="en" sz="4800" dirty="0">
                <a:solidFill>
                  <a:schemeClr val="accent6">
                    <a:lumMod val="75000"/>
                  </a:schemeClr>
                </a:solidFill>
                <a:latin typeface="Bubblegum Sans"/>
                <a:ea typeface="Bubblegum Sans"/>
                <a:cs typeface="Bubblegum Sans"/>
                <a:sym typeface="Bubblegum Sans"/>
              </a:rPr>
              <a:t> </a:t>
            </a:r>
            <a:r>
              <a:rPr lang="en" sz="5400" dirty="0">
                <a:solidFill>
                  <a:schemeClr val="accent6">
                    <a:lumMod val="75000"/>
                  </a:schemeClr>
                </a:solidFill>
                <a:latin typeface="Lucida Handwriting" panose="03010101010101010101" pitchFamily="66" charset="0"/>
                <a:ea typeface="Bubblegum Sans"/>
                <a:cs typeface="Bubblegum Sans"/>
                <a:sym typeface="Bubblegum Sans"/>
              </a:rPr>
              <a:t>Agenda</a:t>
            </a:r>
            <a:endParaRPr lang="en" sz="4800" dirty="0">
              <a:solidFill>
                <a:schemeClr val="accent6">
                  <a:lumMod val="75000"/>
                </a:schemeClr>
              </a:solidFill>
              <a:latin typeface="Lucida Handwriting" panose="03010101010101010101" pitchFamily="66" charset="0"/>
              <a:ea typeface="Bubblegum Sans"/>
              <a:cs typeface="Bubblegum Sans"/>
              <a:sym typeface="Bubblegum Sans"/>
            </a:endParaRPr>
          </a:p>
        </p:txBody>
      </p:sp>
      <p:sp>
        <p:nvSpPr>
          <p:cNvPr id="85" name="Shape 85"/>
          <p:cNvSpPr txBox="1">
            <a:spLocks noGrp="1"/>
          </p:cNvSpPr>
          <p:nvPr>
            <p:ph type="body" idx="1"/>
          </p:nvPr>
        </p:nvSpPr>
        <p:spPr>
          <a:xfrm>
            <a:off x="3291907" y="5718836"/>
            <a:ext cx="8428800" cy="935600"/>
          </a:xfrm>
          <a:prstGeom prst="rect">
            <a:avLst/>
          </a:prstGeom>
          <a:ln w="38100" cap="flat" cmpd="sng">
            <a:solidFill>
              <a:schemeClr val="accent5"/>
            </a:solidFill>
            <a:prstDash val="solid"/>
            <a:round/>
            <a:headEnd type="none" w="med" len="med"/>
            <a:tailEnd type="none" w="med" len="med"/>
          </a:ln>
        </p:spPr>
        <p:txBody>
          <a:bodyPr vert="horz" lIns="121900" tIns="121900" rIns="121900" bIns="121900" rtlCol="0" anchor="t" anchorCtr="0">
            <a:noAutofit/>
          </a:bodyPr>
          <a:lstStyle/>
          <a:p>
            <a:pPr>
              <a:buNone/>
            </a:pPr>
            <a:r>
              <a:rPr lang="en" sz="3600" u="sng" dirty="0" smtClean="0">
                <a:solidFill>
                  <a:schemeClr val="accent5"/>
                </a:solidFill>
                <a:effectLst>
                  <a:outerShdw blurRad="38100" dist="38100" dir="2700000" algn="tl">
                    <a:srgbClr val="000000">
                      <a:alpha val="43137"/>
                    </a:srgbClr>
                  </a:outerShdw>
                </a:effectLst>
                <a:latin typeface="Bubblegum Sans"/>
                <a:ea typeface="Bubblegum Sans"/>
                <a:cs typeface="Bubblegum Sans"/>
                <a:sym typeface="Bubblegum Sans"/>
              </a:rPr>
              <a:t>Homework</a:t>
            </a:r>
            <a:r>
              <a:rPr lang="en" sz="4000" dirty="0" smtClean="0">
                <a:solidFill>
                  <a:schemeClr val="accent5"/>
                </a:solidFill>
                <a:latin typeface="Bubblegum Sans"/>
                <a:ea typeface="Bubblegum Sans"/>
                <a:cs typeface="Bubblegum Sans"/>
                <a:sym typeface="Bubblegum Sans"/>
              </a:rPr>
              <a:t>: Finish Writing Activity</a:t>
            </a:r>
            <a:endParaRPr lang="en" dirty="0">
              <a:solidFill>
                <a:schemeClr val="accent5"/>
              </a:solidFill>
              <a:latin typeface="Bubblegum Sans"/>
              <a:ea typeface="Bubblegum Sans"/>
              <a:cs typeface="Bubblegum Sans"/>
              <a:sym typeface="Bubblegum Sans"/>
            </a:endParaRPr>
          </a:p>
        </p:txBody>
      </p:sp>
      <p:sp>
        <p:nvSpPr>
          <p:cNvPr id="87" name="Shape 87"/>
          <p:cNvSpPr txBox="1"/>
          <p:nvPr/>
        </p:nvSpPr>
        <p:spPr>
          <a:xfrm>
            <a:off x="8443300" y="1564467"/>
            <a:ext cx="11200" cy="33600"/>
          </a:xfrm>
          <a:prstGeom prst="rect">
            <a:avLst/>
          </a:prstGeom>
          <a:noFill/>
          <a:ln>
            <a:noFill/>
          </a:ln>
        </p:spPr>
        <p:txBody>
          <a:bodyPr lIns="121900" tIns="121900" rIns="121900" bIns="121900" anchor="t" anchorCtr="0">
            <a:noAutofit/>
          </a:bodyPr>
          <a:lstStyle/>
          <a:p>
            <a:endParaRPr sz="2400"/>
          </a:p>
        </p:txBody>
      </p:sp>
    </p:spTree>
    <p:extLst>
      <p:ext uri="{BB962C8B-B14F-4D97-AF65-F5344CB8AC3E}">
        <p14:creationId xmlns:p14="http://schemas.microsoft.com/office/powerpoint/2010/main" val="24868193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483" y="451784"/>
            <a:ext cx="8428800" cy="1430281"/>
          </a:xfrm>
        </p:spPr>
        <p:txBody>
          <a:bodyPr>
            <a:normAutofit fontScale="90000"/>
          </a:bodyPr>
          <a:lstStyle/>
          <a:p>
            <a:r>
              <a:rPr lang="en-US" sz="8900" dirty="0" smtClean="0">
                <a:solidFill>
                  <a:srgbClr val="0070C0"/>
                </a:solidFill>
                <a:latin typeface="Andalus" panose="02020603050405020304" pitchFamily="18" charset="-78"/>
                <a:cs typeface="Andalus" panose="02020603050405020304" pitchFamily="18" charset="-78"/>
              </a:rPr>
              <a:t>Bell</a:t>
            </a:r>
            <a:r>
              <a:rPr lang="en-US" sz="2000" dirty="0" smtClean="0">
                <a:solidFill>
                  <a:srgbClr val="0070C0"/>
                </a:solidFill>
                <a:latin typeface="Lucida Handwriting" panose="03010101010101010101" pitchFamily="66" charset="0"/>
              </a:rPr>
              <a:t> </a:t>
            </a:r>
            <a:r>
              <a:rPr lang="en-US" sz="9800" dirty="0" smtClean="0">
                <a:solidFill>
                  <a:schemeClr val="accent4"/>
                </a:solidFill>
                <a:latin typeface="Lucida Handwriting" panose="03010101010101010101" pitchFamily="66" charset="0"/>
              </a:rPr>
              <a:t>Ringer</a:t>
            </a:r>
            <a:r>
              <a:rPr lang="en-US" dirty="0" smtClean="0">
                <a:solidFill>
                  <a:srgbClr val="0070C0"/>
                </a:solidFill>
              </a:rPr>
              <a:t>:</a:t>
            </a:r>
            <a:endParaRPr lang="en-US" dirty="0">
              <a:solidFill>
                <a:srgbClr val="0070C0"/>
              </a:solidFill>
            </a:endParaRPr>
          </a:p>
        </p:txBody>
      </p:sp>
      <p:sp>
        <p:nvSpPr>
          <p:cNvPr id="3" name="Text Placeholder 2"/>
          <p:cNvSpPr>
            <a:spLocks noGrp="1"/>
          </p:cNvSpPr>
          <p:nvPr>
            <p:ph type="body" idx="1"/>
          </p:nvPr>
        </p:nvSpPr>
        <p:spPr>
          <a:xfrm>
            <a:off x="4701364" y="1807535"/>
            <a:ext cx="7402325" cy="4316869"/>
          </a:xfrm>
          <a:ln w="38100"/>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sz="2400" b="1" dirty="0" smtClean="0">
                <a:solidFill>
                  <a:schemeClr val="accent6"/>
                </a:solidFill>
                <a:latin typeface="Arabic Typesetting" panose="03020402040406030203" pitchFamily="66" charset="-78"/>
                <a:cs typeface="Arabic Typesetting" panose="03020402040406030203" pitchFamily="66" charset="-78"/>
              </a:rPr>
              <a:t>I stand in the rain waiting for my bus</a:t>
            </a:r>
          </a:p>
          <a:p>
            <a:pPr marL="0" indent="0">
              <a:buNone/>
            </a:pPr>
            <a:r>
              <a:rPr lang="en-US" sz="2400" b="1" dirty="0" smtClean="0">
                <a:solidFill>
                  <a:schemeClr val="accent6"/>
                </a:solidFill>
                <a:latin typeface="Arabic Typesetting" panose="03020402040406030203" pitchFamily="66" charset="-78"/>
                <a:cs typeface="Arabic Typesetting" panose="03020402040406030203" pitchFamily="66" charset="-78"/>
              </a:rPr>
              <a:t>And in the bus I wait for my stop.</a:t>
            </a:r>
          </a:p>
          <a:p>
            <a:pPr marL="0" indent="0">
              <a:buNone/>
            </a:pPr>
            <a:r>
              <a:rPr lang="en-US" sz="2400" b="1" dirty="0" smtClean="0">
                <a:solidFill>
                  <a:schemeClr val="accent6"/>
                </a:solidFill>
                <a:latin typeface="Arabic Typesetting" panose="03020402040406030203" pitchFamily="66" charset="-78"/>
                <a:cs typeface="Arabic Typesetting" panose="03020402040406030203" pitchFamily="66" charset="-78"/>
              </a:rPr>
              <a:t>I get let off and go to work</a:t>
            </a:r>
          </a:p>
          <a:p>
            <a:pPr marL="0" indent="0">
              <a:buNone/>
            </a:pPr>
            <a:r>
              <a:rPr lang="en-US" sz="2400" b="1" dirty="0" smtClean="0">
                <a:solidFill>
                  <a:schemeClr val="accent6"/>
                </a:solidFill>
                <a:latin typeface="Arabic Typesetting" panose="03020402040406030203" pitchFamily="66" charset="-78"/>
                <a:cs typeface="Arabic Typesetting" panose="03020402040406030203" pitchFamily="66" charset="-78"/>
              </a:rPr>
              <a:t>Where I wait for the day to end </a:t>
            </a:r>
          </a:p>
          <a:p>
            <a:pPr marL="0" indent="0">
              <a:buNone/>
            </a:pPr>
            <a:r>
              <a:rPr lang="en-US" sz="2400" b="1" dirty="0" smtClean="0">
                <a:solidFill>
                  <a:schemeClr val="accent6"/>
                </a:solidFill>
                <a:latin typeface="Arabic Typesetting" panose="03020402040406030203" pitchFamily="66" charset="-78"/>
                <a:cs typeface="Arabic Typesetting" panose="03020402040406030203" pitchFamily="66" charset="-78"/>
              </a:rPr>
              <a:t>And then go home, waiting for the bus, </a:t>
            </a:r>
          </a:p>
          <a:p>
            <a:pPr marL="0" indent="0">
              <a:buNone/>
            </a:pPr>
            <a:r>
              <a:rPr lang="en-US" sz="2400" b="1" dirty="0" smtClean="0">
                <a:solidFill>
                  <a:schemeClr val="accent6"/>
                </a:solidFill>
                <a:latin typeface="Arabic Typesetting" panose="03020402040406030203" pitchFamily="66" charset="-78"/>
                <a:cs typeface="Arabic Typesetting" panose="03020402040406030203" pitchFamily="66" charset="-78"/>
              </a:rPr>
              <a:t>Of course, and my stop. </a:t>
            </a:r>
          </a:p>
          <a:p>
            <a:pPr marL="0" indent="0">
              <a:buNone/>
            </a:pPr>
            <a:endParaRPr lang="en-US" sz="2400" b="1" dirty="0">
              <a:solidFill>
                <a:schemeClr val="accent6"/>
              </a:solidFill>
              <a:latin typeface="Arabic Typesetting" panose="03020402040406030203" pitchFamily="66" charset="-78"/>
              <a:cs typeface="Arabic Typesetting" panose="03020402040406030203" pitchFamily="66" charset="-78"/>
            </a:endParaRPr>
          </a:p>
          <a:p>
            <a:pPr marL="0" indent="0">
              <a:buNone/>
            </a:pPr>
            <a:r>
              <a:rPr lang="en-US" sz="2400" b="1" dirty="0" smtClean="0">
                <a:solidFill>
                  <a:schemeClr val="accent6"/>
                </a:solidFill>
                <a:latin typeface="Arabic Typesetting" panose="03020402040406030203" pitchFamily="66" charset="-78"/>
                <a:cs typeface="Arabic Typesetting" panose="03020402040406030203" pitchFamily="66" charset="-78"/>
              </a:rPr>
              <a:t>And at home I read and wait</a:t>
            </a:r>
          </a:p>
          <a:p>
            <a:pPr marL="0" indent="0">
              <a:buNone/>
            </a:pPr>
            <a:r>
              <a:rPr lang="en-US" sz="2400" b="1" dirty="0" smtClean="0">
                <a:solidFill>
                  <a:schemeClr val="accent6"/>
                </a:solidFill>
                <a:latin typeface="Arabic Typesetting" panose="03020402040406030203" pitchFamily="66" charset="-78"/>
                <a:cs typeface="Arabic Typesetting" panose="03020402040406030203" pitchFamily="66" charset="-78"/>
              </a:rPr>
              <a:t>For my hour to go to bed</a:t>
            </a:r>
          </a:p>
          <a:p>
            <a:pPr marL="0" indent="0">
              <a:buNone/>
            </a:pPr>
            <a:r>
              <a:rPr lang="en-US" sz="2400" b="1" dirty="0" smtClean="0">
                <a:solidFill>
                  <a:schemeClr val="accent6"/>
                </a:solidFill>
                <a:latin typeface="Arabic Typesetting" panose="03020402040406030203" pitchFamily="66" charset="-78"/>
                <a:cs typeface="Arabic Typesetting" panose="03020402040406030203" pitchFamily="66" charset="-78"/>
              </a:rPr>
              <a:t>And I wait for the day I can retire</a:t>
            </a:r>
          </a:p>
          <a:p>
            <a:pPr marL="0" indent="0">
              <a:buNone/>
            </a:pPr>
            <a:r>
              <a:rPr lang="en-US" sz="2400" b="1" dirty="0" smtClean="0">
                <a:solidFill>
                  <a:schemeClr val="accent6"/>
                </a:solidFill>
                <a:latin typeface="Arabic Typesetting" panose="03020402040406030203" pitchFamily="66" charset="-78"/>
                <a:cs typeface="Arabic Typesetting" panose="03020402040406030203" pitchFamily="66" charset="-78"/>
              </a:rPr>
              <a:t>And wait for my turn to die. </a:t>
            </a:r>
          </a:p>
          <a:p>
            <a:pPr marL="0" indent="0">
              <a:buNone/>
            </a:pPr>
            <a:r>
              <a:rPr lang="en-US" sz="3600" b="1" dirty="0">
                <a:solidFill>
                  <a:schemeClr val="accent6"/>
                </a:solidFill>
                <a:latin typeface="Bradley Hand ITC" panose="03070402050302030203" pitchFamily="66" charset="0"/>
                <a:cs typeface="Andalus" panose="02020603050405020304" pitchFamily="18" charset="-78"/>
              </a:rPr>
              <a:t>	</a:t>
            </a:r>
            <a:r>
              <a:rPr lang="en-US" sz="3600" b="1" dirty="0" smtClean="0">
                <a:solidFill>
                  <a:schemeClr val="accent5"/>
                </a:solidFill>
                <a:latin typeface="Bradley Hand ITC" panose="03070402050302030203" pitchFamily="66" charset="0"/>
                <a:cs typeface="Andalus" panose="02020603050405020304" pitchFamily="18" charset="-78"/>
              </a:rPr>
              <a:t>The Jobholder- </a:t>
            </a:r>
            <a:r>
              <a:rPr lang="en-US" b="1" dirty="0" smtClean="0">
                <a:solidFill>
                  <a:schemeClr val="accent5"/>
                </a:solidFill>
                <a:latin typeface="Andalus" panose="02020603050405020304" pitchFamily="18" charset="-78"/>
                <a:cs typeface="Andalus" panose="02020603050405020304" pitchFamily="18" charset="-78"/>
              </a:rPr>
              <a:t>David </a:t>
            </a:r>
            <a:r>
              <a:rPr lang="en-US" b="1" dirty="0" err="1" smtClean="0">
                <a:solidFill>
                  <a:schemeClr val="accent5"/>
                </a:solidFill>
                <a:latin typeface="Andalus" panose="02020603050405020304" pitchFamily="18" charset="-78"/>
                <a:cs typeface="Andalus" panose="02020603050405020304" pitchFamily="18" charset="-78"/>
              </a:rPr>
              <a:t>Ignatow</a:t>
            </a:r>
            <a:r>
              <a:rPr lang="en-US" b="1" dirty="0" smtClean="0">
                <a:solidFill>
                  <a:schemeClr val="accent5"/>
                </a:solidFill>
                <a:latin typeface="Andalus" panose="02020603050405020304" pitchFamily="18" charset="-78"/>
                <a:cs typeface="Andalus" panose="02020603050405020304" pitchFamily="18" charset="-78"/>
              </a:rPr>
              <a:t> (1998)</a:t>
            </a:r>
            <a:endParaRPr lang="en-US" b="1" dirty="0">
              <a:solidFill>
                <a:schemeClr val="accent5"/>
              </a:solidFill>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42" y="203588"/>
            <a:ext cx="2610035" cy="268718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729" y="203588"/>
            <a:ext cx="1834754" cy="1873791"/>
          </a:xfrm>
          <a:prstGeom prst="rect">
            <a:avLst/>
          </a:prstGeom>
        </p:spPr>
      </p:pic>
      <p:sp>
        <p:nvSpPr>
          <p:cNvPr id="6" name="TextBox 5"/>
          <p:cNvSpPr txBox="1"/>
          <p:nvPr/>
        </p:nvSpPr>
        <p:spPr>
          <a:xfrm>
            <a:off x="489372" y="3138971"/>
            <a:ext cx="3869977" cy="2985433"/>
          </a:xfrm>
          <a:prstGeom prst="rect">
            <a:avLst/>
          </a:prstGeom>
          <a:noFill/>
        </p:spPr>
        <p:txBody>
          <a:bodyPr wrap="square" rtlCol="0">
            <a:spAutoFit/>
          </a:bodyPr>
          <a:lstStyle/>
          <a:p>
            <a:pPr algn="ctr"/>
            <a:r>
              <a:rPr lang="en-US" sz="4800" b="1" u="sng" dirty="0" smtClean="0">
                <a:solidFill>
                  <a:schemeClr val="accent5"/>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Directions:</a:t>
            </a:r>
          </a:p>
          <a:p>
            <a:pPr algn="ctr"/>
            <a:r>
              <a:rPr lang="en-US" sz="2800" dirty="0" smtClean="0">
                <a:solidFill>
                  <a:schemeClr val="accent5"/>
                </a:solidFill>
                <a:latin typeface="Andalus" panose="02020603050405020304" pitchFamily="18" charset="-78"/>
                <a:cs typeface="Andalus" panose="02020603050405020304" pitchFamily="18" charset="-78"/>
              </a:rPr>
              <a:t>Read through the passage. What is the tone of the poem? What words showcase this tone?</a:t>
            </a:r>
            <a:endParaRPr lang="en-US" sz="2800" dirty="0">
              <a:solidFill>
                <a:schemeClr val="accent5"/>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7950111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07" y="109945"/>
            <a:ext cx="11353800" cy="797368"/>
          </a:xfrm>
        </p:spPr>
        <p:txBody>
          <a:bodyPr/>
          <a:lstStyle/>
          <a:p>
            <a:r>
              <a:rPr lang="en-US" dirty="0" smtClean="0">
                <a:solidFill>
                  <a:schemeClr val="accent5"/>
                </a:solidFill>
                <a:latin typeface="Lucida Handwriting" panose="03010101010101010101" pitchFamily="66" charset="0"/>
              </a:rPr>
              <a:t>Tone</a:t>
            </a:r>
            <a:r>
              <a:rPr lang="en-US" dirty="0" smtClean="0"/>
              <a:t> </a:t>
            </a:r>
            <a:r>
              <a:rPr lang="en-US" dirty="0" smtClean="0">
                <a:latin typeface="Andalus" panose="02020603050405020304" pitchFamily="18" charset="-78"/>
                <a:cs typeface="Andalus" panose="02020603050405020304" pitchFamily="18" charset="-78"/>
              </a:rPr>
              <a:t>and</a:t>
            </a:r>
            <a:r>
              <a:rPr lang="en-US" dirty="0" smtClean="0"/>
              <a:t> </a:t>
            </a:r>
            <a:r>
              <a:rPr lang="en-US" dirty="0" smtClean="0">
                <a:solidFill>
                  <a:srgbClr val="FF0000"/>
                </a:solidFill>
                <a:latin typeface="Lucida Handwriting" panose="03010101010101010101" pitchFamily="66" charset="0"/>
              </a:rPr>
              <a:t>Mood</a:t>
            </a:r>
            <a:r>
              <a:rPr lang="en-US" dirty="0" smtClean="0">
                <a:solidFill>
                  <a:srgbClr val="FF0000"/>
                </a:solidFill>
              </a:rPr>
              <a:t> </a:t>
            </a:r>
            <a:r>
              <a:rPr lang="en-US" dirty="0" smtClean="0">
                <a:latin typeface="Andalus" panose="02020603050405020304" pitchFamily="18" charset="-78"/>
                <a:cs typeface="Andalus" panose="02020603050405020304" pitchFamily="18" charset="-78"/>
              </a:rPr>
              <a:t>Writing Activity</a:t>
            </a:r>
            <a:r>
              <a:rPr lang="en-US" dirty="0" smtClean="0"/>
              <a:t>:</a:t>
            </a:r>
            <a:endParaRPr lang="en-US" dirty="0"/>
          </a:p>
        </p:txBody>
      </p:sp>
      <p:sp>
        <p:nvSpPr>
          <p:cNvPr id="3" name="Content Placeholder 2"/>
          <p:cNvSpPr>
            <a:spLocks noGrp="1"/>
          </p:cNvSpPr>
          <p:nvPr>
            <p:ph idx="1"/>
          </p:nvPr>
        </p:nvSpPr>
        <p:spPr>
          <a:xfrm>
            <a:off x="340241" y="907312"/>
            <a:ext cx="11490251" cy="5713227"/>
          </a:xfrm>
          <a:ln w="38100">
            <a:solidFill>
              <a:schemeClr val="accent6"/>
            </a:solidFill>
          </a:ln>
        </p:spPr>
        <p:txBody>
          <a:bodyPr>
            <a:normAutofit/>
          </a:bodyPr>
          <a:lstStyle/>
          <a:p>
            <a:pPr marL="0" indent="0" algn="ctr">
              <a:buNone/>
            </a:pPr>
            <a:r>
              <a:rPr lang="en-US" sz="3500" dirty="0" smtClean="0">
                <a:latin typeface="Andalus" panose="02020603050405020304" pitchFamily="18" charset="-78"/>
                <a:cs typeface="Andalus" panose="02020603050405020304" pitchFamily="18" charset="-78"/>
              </a:rPr>
              <a:t>You will need:</a:t>
            </a:r>
          </a:p>
          <a:p>
            <a:pPr marL="0" indent="0">
              <a:buNone/>
            </a:pPr>
            <a:endParaRPr lang="en-US" sz="100" dirty="0"/>
          </a:p>
          <a:p>
            <a:pPr marL="0" indent="0">
              <a:buNone/>
            </a:pPr>
            <a:r>
              <a:rPr lang="en-US" sz="3200" dirty="0" smtClean="0">
                <a:solidFill>
                  <a:schemeClr val="accent6"/>
                </a:solidFill>
                <a:latin typeface="Lucida Handwriting" panose="03010101010101010101" pitchFamily="66" charset="0"/>
              </a:rPr>
              <a:t>1 Paint Sample Card</a:t>
            </a:r>
          </a:p>
          <a:p>
            <a:pPr marL="0" indent="0">
              <a:buNone/>
            </a:pPr>
            <a:r>
              <a:rPr lang="en-US" sz="3200" dirty="0" smtClean="0">
                <a:solidFill>
                  <a:schemeClr val="accent2"/>
                </a:solidFill>
                <a:latin typeface="Lucida Handwriting" panose="03010101010101010101" pitchFamily="66" charset="0"/>
              </a:rPr>
              <a:t>1 Character Card</a:t>
            </a:r>
          </a:p>
          <a:p>
            <a:pPr marL="0" indent="0">
              <a:buNone/>
            </a:pPr>
            <a:r>
              <a:rPr lang="en-US" sz="3200" dirty="0" smtClean="0">
                <a:solidFill>
                  <a:srgbClr val="002060"/>
                </a:solidFill>
                <a:latin typeface="Lucida Handwriting" panose="03010101010101010101" pitchFamily="66" charset="0"/>
              </a:rPr>
              <a:t>1 Genre Card</a:t>
            </a:r>
          </a:p>
          <a:p>
            <a:pPr marL="0" indent="0">
              <a:buNone/>
            </a:pPr>
            <a:r>
              <a:rPr lang="en-US" sz="3200" dirty="0" smtClean="0">
                <a:solidFill>
                  <a:srgbClr val="C00000"/>
                </a:solidFill>
                <a:latin typeface="Lucida Handwriting" panose="03010101010101010101" pitchFamily="66" charset="0"/>
              </a:rPr>
              <a:t>1 Location Card</a:t>
            </a:r>
            <a:r>
              <a:rPr lang="en-US" sz="3200" dirty="0" smtClean="0">
                <a:solidFill>
                  <a:schemeClr val="accent2"/>
                </a:solidFill>
                <a:latin typeface="Gabriola" panose="04040605051002020D02" pitchFamily="82" charset="0"/>
              </a:rPr>
              <a:t> </a:t>
            </a:r>
          </a:p>
          <a:p>
            <a:pPr marL="0" indent="0">
              <a:buNone/>
            </a:pPr>
            <a:endParaRPr lang="en-US" sz="400" dirty="0"/>
          </a:p>
        </p:txBody>
      </p:sp>
    </p:spTree>
    <p:extLst>
      <p:ext uri="{BB962C8B-B14F-4D97-AF65-F5344CB8AC3E}">
        <p14:creationId xmlns:p14="http://schemas.microsoft.com/office/powerpoint/2010/main" val="3590302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1916" y="3099059"/>
            <a:ext cx="2809875" cy="3438525"/>
          </a:xfrm>
          <a:prstGeom prst="rect">
            <a:avLst/>
          </a:prstGeom>
        </p:spPr>
      </p:pic>
      <p:sp>
        <p:nvSpPr>
          <p:cNvPr id="2" name="Title 1"/>
          <p:cNvSpPr>
            <a:spLocks noGrp="1"/>
          </p:cNvSpPr>
          <p:nvPr>
            <p:ph type="title"/>
          </p:nvPr>
        </p:nvSpPr>
        <p:spPr>
          <a:xfrm>
            <a:off x="56707" y="109945"/>
            <a:ext cx="11353800" cy="797368"/>
          </a:xfrm>
        </p:spPr>
        <p:txBody>
          <a:bodyPr/>
          <a:lstStyle/>
          <a:p>
            <a:r>
              <a:rPr lang="en-US" dirty="0" smtClean="0">
                <a:solidFill>
                  <a:schemeClr val="accent5"/>
                </a:solidFill>
                <a:latin typeface="Lucida Handwriting" panose="03010101010101010101" pitchFamily="66" charset="0"/>
              </a:rPr>
              <a:t>Tone</a:t>
            </a:r>
            <a:r>
              <a:rPr lang="en-US" dirty="0" smtClean="0"/>
              <a:t> </a:t>
            </a:r>
            <a:r>
              <a:rPr lang="en-US" dirty="0" smtClean="0">
                <a:latin typeface="Andalus" panose="02020603050405020304" pitchFamily="18" charset="-78"/>
                <a:cs typeface="Andalus" panose="02020603050405020304" pitchFamily="18" charset="-78"/>
              </a:rPr>
              <a:t>and</a:t>
            </a:r>
            <a:r>
              <a:rPr lang="en-US" dirty="0" smtClean="0"/>
              <a:t> </a:t>
            </a:r>
            <a:r>
              <a:rPr lang="en-US" dirty="0" smtClean="0">
                <a:solidFill>
                  <a:srgbClr val="FF0000"/>
                </a:solidFill>
                <a:latin typeface="Lucida Handwriting" panose="03010101010101010101" pitchFamily="66" charset="0"/>
              </a:rPr>
              <a:t>Mood</a:t>
            </a:r>
            <a:r>
              <a:rPr lang="en-US" dirty="0" smtClean="0">
                <a:solidFill>
                  <a:srgbClr val="FF0000"/>
                </a:solidFill>
              </a:rPr>
              <a:t> </a:t>
            </a:r>
            <a:r>
              <a:rPr lang="en-US" dirty="0" smtClean="0">
                <a:latin typeface="Andalus" panose="02020603050405020304" pitchFamily="18" charset="-78"/>
                <a:cs typeface="Andalus" panose="02020603050405020304" pitchFamily="18" charset="-78"/>
              </a:rPr>
              <a:t>Writing Activity</a:t>
            </a:r>
            <a:r>
              <a:rPr lang="en-US" dirty="0" smtClean="0"/>
              <a:t>:</a:t>
            </a:r>
            <a:endParaRPr lang="en-US" dirty="0"/>
          </a:p>
        </p:txBody>
      </p:sp>
      <p:sp>
        <p:nvSpPr>
          <p:cNvPr id="3" name="Content Placeholder 2"/>
          <p:cNvSpPr>
            <a:spLocks noGrp="1"/>
          </p:cNvSpPr>
          <p:nvPr>
            <p:ph idx="1"/>
          </p:nvPr>
        </p:nvSpPr>
        <p:spPr>
          <a:xfrm>
            <a:off x="325727" y="907313"/>
            <a:ext cx="11490251" cy="5713227"/>
          </a:xfrm>
          <a:ln w="38100">
            <a:solidFill>
              <a:schemeClr val="accent6"/>
            </a:solidFill>
          </a:ln>
        </p:spPr>
        <p:txBody>
          <a:bodyPr>
            <a:normAutofit/>
          </a:bodyPr>
          <a:lstStyle/>
          <a:p>
            <a:pPr marL="0" indent="0" algn="ctr">
              <a:buNone/>
            </a:pPr>
            <a:r>
              <a:rPr lang="en-US" sz="3600" dirty="0" smtClean="0">
                <a:latin typeface="Andalus" panose="02020603050405020304" pitchFamily="18" charset="-78"/>
                <a:cs typeface="Andalus" panose="02020603050405020304" pitchFamily="18" charset="-78"/>
              </a:rPr>
              <a:t>Step 1: </a:t>
            </a:r>
            <a:endParaRPr lang="en-US" sz="3600" dirty="0">
              <a:latin typeface="Andalus" panose="02020603050405020304" pitchFamily="18" charset="-78"/>
              <a:cs typeface="Andalus" panose="02020603050405020304" pitchFamily="18" charset="-78"/>
            </a:endParaRPr>
          </a:p>
          <a:p>
            <a:pPr marL="0" indent="0" algn="ctr">
              <a:buNone/>
            </a:pPr>
            <a:r>
              <a:rPr lang="en-US" sz="3600" dirty="0">
                <a:solidFill>
                  <a:srgbClr val="7030A0"/>
                </a:solidFill>
                <a:latin typeface="Andalus" panose="02020603050405020304" pitchFamily="18" charset="-78"/>
                <a:cs typeface="Andalus" panose="02020603050405020304" pitchFamily="18" charset="-78"/>
              </a:rPr>
              <a:t>Look carefully at your paint sample. What tone words come to mind when you look at the color on this paint sample? </a:t>
            </a:r>
            <a:r>
              <a:rPr lang="en-US" sz="3600" dirty="0">
                <a:solidFill>
                  <a:srgbClr val="FF0000"/>
                </a:solidFill>
                <a:latin typeface="Andalus" panose="02020603050405020304" pitchFamily="18" charset="-78"/>
                <a:cs typeface="Andalus" panose="02020603050405020304" pitchFamily="18" charset="-78"/>
              </a:rPr>
              <a:t>Red=LOVE/Passion </a:t>
            </a:r>
            <a:endParaRPr lang="en-US" sz="3600" dirty="0" smtClean="0">
              <a:solidFill>
                <a:srgbClr val="FF0000"/>
              </a:solidFill>
              <a:latin typeface="Andalus" panose="02020603050405020304" pitchFamily="18" charset="-78"/>
              <a:cs typeface="Andalus" panose="02020603050405020304" pitchFamily="18" charset="-78"/>
            </a:endParaRPr>
          </a:p>
          <a:p>
            <a:pPr marL="0" indent="0" algn="ctr">
              <a:buNone/>
            </a:pPr>
            <a:endParaRPr lang="en-US" sz="1800" dirty="0" smtClean="0">
              <a:solidFill>
                <a:srgbClr val="FF0000"/>
              </a:solidFill>
              <a:latin typeface="Andalus" panose="02020603050405020304" pitchFamily="18" charset="-78"/>
              <a:cs typeface="Andalus" panose="02020603050405020304" pitchFamily="18" charset="-78"/>
            </a:endParaRPr>
          </a:p>
          <a:p>
            <a:pPr marL="0" indent="0">
              <a:spcBef>
                <a:spcPts val="0"/>
              </a:spcBef>
              <a:buNone/>
            </a:pPr>
            <a:r>
              <a:rPr lang="en-US" sz="3600" dirty="0" smtClean="0">
                <a:solidFill>
                  <a:srgbClr val="7030A0"/>
                </a:solidFill>
                <a:latin typeface="Andalus" panose="02020603050405020304" pitchFamily="18" charset="-78"/>
                <a:cs typeface="Andalus" panose="02020603050405020304" pitchFamily="18" charset="-78"/>
              </a:rPr>
              <a:t>-Write your tone word in the top color</a:t>
            </a:r>
          </a:p>
          <a:p>
            <a:pPr marL="0" indent="0">
              <a:spcBef>
                <a:spcPts val="0"/>
              </a:spcBef>
              <a:buNone/>
            </a:pPr>
            <a:r>
              <a:rPr lang="en-US" sz="3600" dirty="0" smtClean="0">
                <a:solidFill>
                  <a:srgbClr val="7030A0"/>
                </a:solidFill>
                <a:latin typeface="Andalus" panose="02020603050405020304" pitchFamily="18" charset="-78"/>
                <a:cs typeface="Andalus" panose="02020603050405020304" pitchFamily="18" charset="-78"/>
              </a:rPr>
              <a:t>box. </a:t>
            </a:r>
          </a:p>
          <a:p>
            <a:pPr marL="0" indent="0">
              <a:spcBef>
                <a:spcPts val="0"/>
              </a:spcBef>
              <a:buNone/>
            </a:pPr>
            <a:endParaRPr lang="en-US" sz="3600" dirty="0">
              <a:solidFill>
                <a:srgbClr val="7030A0"/>
              </a:solidFill>
              <a:latin typeface="Andalus" panose="02020603050405020304" pitchFamily="18" charset="-78"/>
              <a:cs typeface="Andalus" panose="02020603050405020304" pitchFamily="18" charset="-78"/>
            </a:endParaRPr>
          </a:p>
          <a:p>
            <a:pPr marL="0" indent="0">
              <a:spcBef>
                <a:spcPts val="0"/>
              </a:spcBef>
              <a:buNone/>
            </a:pPr>
            <a:r>
              <a:rPr lang="en-US" sz="3600" dirty="0" smtClean="0">
                <a:solidFill>
                  <a:srgbClr val="7030A0"/>
                </a:solidFill>
                <a:latin typeface="Andalus" panose="02020603050405020304" pitchFamily="18" charset="-78"/>
                <a:cs typeface="Andalus" panose="02020603050405020304" pitchFamily="18" charset="-78"/>
              </a:rPr>
              <a:t>-Write similar connotative words in the </a:t>
            </a:r>
          </a:p>
          <a:p>
            <a:pPr marL="0" indent="0">
              <a:spcBef>
                <a:spcPts val="0"/>
              </a:spcBef>
              <a:buNone/>
            </a:pPr>
            <a:r>
              <a:rPr lang="en-US" sz="3600" dirty="0" smtClean="0">
                <a:solidFill>
                  <a:srgbClr val="7030A0"/>
                </a:solidFill>
                <a:latin typeface="Andalus" panose="02020603050405020304" pitchFamily="18" charset="-78"/>
                <a:cs typeface="Andalus" panose="02020603050405020304" pitchFamily="18" charset="-78"/>
              </a:rPr>
              <a:t>following boxes! (Synonyms) </a:t>
            </a:r>
            <a:endParaRPr lang="en-US" sz="3600" dirty="0">
              <a:solidFill>
                <a:srgbClr val="7030A0"/>
              </a:solidFill>
              <a:latin typeface="Andalus" panose="02020603050405020304" pitchFamily="18" charset="-78"/>
              <a:cs typeface="Andalus" panose="02020603050405020304" pitchFamily="18" charset="-78"/>
            </a:endParaRPr>
          </a:p>
          <a:p>
            <a:pPr marL="0" indent="0">
              <a:buNone/>
            </a:pPr>
            <a:endParaRPr lang="en-US" sz="400" dirty="0"/>
          </a:p>
        </p:txBody>
      </p:sp>
      <p:cxnSp>
        <p:nvCxnSpPr>
          <p:cNvPr id="7" name="Straight Arrow Connector 6"/>
          <p:cNvCxnSpPr/>
          <p:nvPr/>
        </p:nvCxnSpPr>
        <p:spPr>
          <a:xfrm>
            <a:off x="7485321" y="3813544"/>
            <a:ext cx="1346791" cy="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573718" y="3295172"/>
            <a:ext cx="1786269" cy="707886"/>
          </a:xfrm>
          <a:prstGeom prst="rect">
            <a:avLst/>
          </a:prstGeom>
          <a:noFill/>
        </p:spPr>
        <p:txBody>
          <a:bodyPr wrap="square" rtlCol="0">
            <a:spAutoFit/>
          </a:bodyPr>
          <a:lstStyle/>
          <a:p>
            <a:pPr algn="ctr"/>
            <a:r>
              <a:rPr lang="en-US" sz="4000" dirty="0" smtClean="0">
                <a:latin typeface="MV Boli" panose="02000500030200090000" pitchFamily="2" charset="0"/>
                <a:cs typeface="MV Boli" panose="02000500030200090000" pitchFamily="2" charset="0"/>
              </a:rPr>
              <a:t>Love</a:t>
            </a:r>
            <a:endParaRPr lang="en-US" sz="4000" dirty="0">
              <a:latin typeface="MV Boli" panose="02000500030200090000" pitchFamily="2" charset="0"/>
              <a:cs typeface="MV Boli" panose="02000500030200090000" pitchFamily="2" charset="0"/>
            </a:endParaRPr>
          </a:p>
        </p:txBody>
      </p:sp>
      <p:sp>
        <p:nvSpPr>
          <p:cNvPr id="12" name="TextBox 11"/>
          <p:cNvSpPr txBox="1"/>
          <p:nvPr/>
        </p:nvSpPr>
        <p:spPr>
          <a:xfrm>
            <a:off x="8626716" y="4110435"/>
            <a:ext cx="2020019" cy="707886"/>
          </a:xfrm>
          <a:prstGeom prst="rect">
            <a:avLst/>
          </a:prstGeom>
          <a:noFill/>
        </p:spPr>
        <p:txBody>
          <a:bodyPr wrap="square" rtlCol="0">
            <a:spAutoFit/>
          </a:bodyPr>
          <a:lstStyle/>
          <a:p>
            <a:pPr algn="ctr"/>
            <a:r>
              <a:rPr lang="en-US" sz="4000" dirty="0" smtClean="0">
                <a:latin typeface="MV Boli" panose="02000500030200090000" pitchFamily="2" charset="0"/>
                <a:cs typeface="MV Boli" panose="02000500030200090000" pitchFamily="2" charset="0"/>
              </a:rPr>
              <a:t>Passion</a:t>
            </a:r>
            <a:endParaRPr lang="en-US" sz="4000" dirty="0">
              <a:latin typeface="MV Boli" panose="02000500030200090000" pitchFamily="2" charset="0"/>
              <a:cs typeface="MV Boli" panose="02000500030200090000" pitchFamily="2" charset="0"/>
            </a:endParaRPr>
          </a:p>
        </p:txBody>
      </p:sp>
      <p:sp>
        <p:nvSpPr>
          <p:cNvPr id="13" name="TextBox 12"/>
          <p:cNvSpPr txBox="1"/>
          <p:nvPr/>
        </p:nvSpPr>
        <p:spPr>
          <a:xfrm>
            <a:off x="8298959" y="4863099"/>
            <a:ext cx="2439923" cy="707886"/>
          </a:xfrm>
          <a:prstGeom prst="rect">
            <a:avLst/>
          </a:prstGeom>
          <a:noFill/>
        </p:spPr>
        <p:txBody>
          <a:bodyPr wrap="square" rtlCol="0">
            <a:spAutoFit/>
          </a:bodyPr>
          <a:lstStyle/>
          <a:p>
            <a:pPr algn="ctr"/>
            <a:r>
              <a:rPr lang="en-US" sz="4000" dirty="0" smtClean="0">
                <a:latin typeface="MV Boli" panose="02000500030200090000" pitchFamily="2" charset="0"/>
                <a:cs typeface="MV Boli" panose="02000500030200090000" pitchFamily="2" charset="0"/>
              </a:rPr>
              <a:t>Affection</a:t>
            </a:r>
            <a:endParaRPr lang="en-US" sz="4000" dirty="0">
              <a:latin typeface="MV Boli" panose="02000500030200090000" pitchFamily="2" charset="0"/>
              <a:cs typeface="MV Boli" panose="02000500030200090000" pitchFamily="2" charset="0"/>
            </a:endParaRPr>
          </a:p>
        </p:txBody>
      </p:sp>
      <p:sp>
        <p:nvSpPr>
          <p:cNvPr id="14" name="TextBox 13"/>
          <p:cNvSpPr txBox="1"/>
          <p:nvPr/>
        </p:nvSpPr>
        <p:spPr>
          <a:xfrm>
            <a:off x="8206812" y="5666244"/>
            <a:ext cx="2439923" cy="707886"/>
          </a:xfrm>
          <a:prstGeom prst="rect">
            <a:avLst/>
          </a:prstGeom>
          <a:noFill/>
        </p:spPr>
        <p:txBody>
          <a:bodyPr wrap="square" rtlCol="0">
            <a:spAutoFit/>
          </a:bodyPr>
          <a:lstStyle/>
          <a:p>
            <a:pPr algn="ctr"/>
            <a:r>
              <a:rPr lang="en-US" sz="4000" dirty="0" smtClean="0">
                <a:latin typeface="MV Boli" panose="02000500030200090000" pitchFamily="2" charset="0"/>
                <a:cs typeface="MV Boli" panose="02000500030200090000" pitchFamily="2" charset="0"/>
              </a:rPr>
              <a:t>Intimacy</a:t>
            </a:r>
            <a:endParaRPr lang="en-US" sz="4000" dirty="0">
              <a:latin typeface="MV Boli" panose="02000500030200090000" pitchFamily="2" charset="0"/>
              <a:cs typeface="MV Boli" panose="02000500030200090000" pitchFamily="2" charset="0"/>
            </a:endParaRPr>
          </a:p>
        </p:txBody>
      </p:sp>
      <p:cxnSp>
        <p:nvCxnSpPr>
          <p:cNvPr id="15" name="Straight Arrow Connector 14"/>
          <p:cNvCxnSpPr/>
          <p:nvPr/>
        </p:nvCxnSpPr>
        <p:spPr>
          <a:xfrm flipV="1">
            <a:off x="5911702" y="5217042"/>
            <a:ext cx="2162201" cy="4492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996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1951" y="3035767"/>
            <a:ext cx="1318438" cy="1608942"/>
          </a:xfrm>
          <a:prstGeom prst="rect">
            <a:avLst/>
          </a:prstGeom>
        </p:spPr>
      </p:pic>
      <p:sp>
        <p:nvSpPr>
          <p:cNvPr id="2" name="Title 1"/>
          <p:cNvSpPr>
            <a:spLocks noGrp="1"/>
          </p:cNvSpPr>
          <p:nvPr>
            <p:ph type="title"/>
          </p:nvPr>
        </p:nvSpPr>
        <p:spPr>
          <a:xfrm>
            <a:off x="56707" y="109945"/>
            <a:ext cx="11353800" cy="797368"/>
          </a:xfrm>
        </p:spPr>
        <p:txBody>
          <a:bodyPr/>
          <a:lstStyle/>
          <a:p>
            <a:r>
              <a:rPr lang="en-US" dirty="0" smtClean="0">
                <a:solidFill>
                  <a:schemeClr val="accent5"/>
                </a:solidFill>
                <a:latin typeface="Lucida Handwriting" panose="03010101010101010101" pitchFamily="66" charset="0"/>
              </a:rPr>
              <a:t>Tone</a:t>
            </a:r>
            <a:r>
              <a:rPr lang="en-US" dirty="0" smtClean="0"/>
              <a:t> </a:t>
            </a:r>
            <a:r>
              <a:rPr lang="en-US" dirty="0" smtClean="0">
                <a:latin typeface="Andalus" panose="02020603050405020304" pitchFamily="18" charset="-78"/>
                <a:cs typeface="Andalus" panose="02020603050405020304" pitchFamily="18" charset="-78"/>
              </a:rPr>
              <a:t>and</a:t>
            </a:r>
            <a:r>
              <a:rPr lang="en-US" dirty="0" smtClean="0"/>
              <a:t> </a:t>
            </a:r>
            <a:r>
              <a:rPr lang="en-US" dirty="0" smtClean="0">
                <a:solidFill>
                  <a:srgbClr val="FF0000"/>
                </a:solidFill>
                <a:latin typeface="Lucida Handwriting" panose="03010101010101010101" pitchFamily="66" charset="0"/>
              </a:rPr>
              <a:t>Mood</a:t>
            </a:r>
            <a:r>
              <a:rPr lang="en-US" dirty="0" smtClean="0">
                <a:solidFill>
                  <a:srgbClr val="FF0000"/>
                </a:solidFill>
              </a:rPr>
              <a:t> </a:t>
            </a:r>
            <a:r>
              <a:rPr lang="en-US" dirty="0" smtClean="0">
                <a:latin typeface="Andalus" panose="02020603050405020304" pitchFamily="18" charset="-78"/>
                <a:cs typeface="Andalus" panose="02020603050405020304" pitchFamily="18" charset="-78"/>
              </a:rPr>
              <a:t>Writing Activity</a:t>
            </a:r>
            <a:r>
              <a:rPr lang="en-US" dirty="0" smtClean="0"/>
              <a:t>:</a:t>
            </a:r>
            <a:endParaRPr lang="en-US" dirty="0"/>
          </a:p>
        </p:txBody>
      </p:sp>
      <p:sp>
        <p:nvSpPr>
          <p:cNvPr id="3" name="Content Placeholder 2"/>
          <p:cNvSpPr>
            <a:spLocks noGrp="1"/>
          </p:cNvSpPr>
          <p:nvPr>
            <p:ph idx="1"/>
          </p:nvPr>
        </p:nvSpPr>
        <p:spPr>
          <a:xfrm>
            <a:off x="340242" y="907312"/>
            <a:ext cx="11738344" cy="5713227"/>
          </a:xfrm>
          <a:ln w="38100">
            <a:solidFill>
              <a:schemeClr val="accent6"/>
            </a:solidFill>
          </a:ln>
        </p:spPr>
        <p:txBody>
          <a:bodyPr>
            <a:normAutofit/>
          </a:bodyPr>
          <a:lstStyle/>
          <a:p>
            <a:pPr marL="0" indent="0" algn="ctr">
              <a:buNone/>
            </a:pPr>
            <a:r>
              <a:rPr lang="en-US" sz="3600" dirty="0" smtClean="0">
                <a:latin typeface="Andalus" panose="02020603050405020304" pitchFamily="18" charset="-78"/>
                <a:cs typeface="Andalus" panose="02020603050405020304" pitchFamily="18" charset="-78"/>
              </a:rPr>
              <a:t>Step 2: </a:t>
            </a:r>
            <a:endParaRPr lang="en-US" sz="3600" dirty="0">
              <a:latin typeface="Andalus" panose="02020603050405020304" pitchFamily="18" charset="-78"/>
              <a:cs typeface="Andalus" panose="02020603050405020304" pitchFamily="18" charset="-78"/>
            </a:endParaRPr>
          </a:p>
          <a:p>
            <a:pPr marL="0" indent="0" algn="ctr">
              <a:buNone/>
            </a:pPr>
            <a:r>
              <a:rPr lang="en-US" dirty="0" smtClean="0">
                <a:solidFill>
                  <a:srgbClr val="7030A0"/>
                </a:solidFill>
                <a:latin typeface="Andalus" panose="02020603050405020304" pitchFamily="18" charset="-78"/>
                <a:cs typeface="Andalus" panose="02020603050405020304" pitchFamily="18" charset="-78"/>
              </a:rPr>
              <a:t>Use the </a:t>
            </a:r>
            <a:r>
              <a:rPr lang="en-US" dirty="0" smtClean="0">
                <a:solidFill>
                  <a:schemeClr val="accent2"/>
                </a:solidFill>
                <a:latin typeface="Andalus" panose="02020603050405020304" pitchFamily="18" charset="-78"/>
                <a:cs typeface="Andalus" panose="02020603050405020304" pitchFamily="18" charset="-78"/>
              </a:rPr>
              <a:t>Character Card</a:t>
            </a:r>
            <a:r>
              <a:rPr lang="en-US" dirty="0" smtClean="0">
                <a:solidFill>
                  <a:srgbClr val="7030A0"/>
                </a:solidFill>
                <a:latin typeface="Andalus" panose="02020603050405020304" pitchFamily="18" charset="-78"/>
                <a:cs typeface="Andalus" panose="02020603050405020304" pitchFamily="18" charset="-78"/>
              </a:rPr>
              <a:t>, the </a:t>
            </a:r>
            <a:r>
              <a:rPr lang="en-US" dirty="0" smtClean="0">
                <a:solidFill>
                  <a:srgbClr val="002060"/>
                </a:solidFill>
                <a:latin typeface="Andalus" panose="02020603050405020304" pitchFamily="18" charset="-78"/>
                <a:cs typeface="Andalus" panose="02020603050405020304" pitchFamily="18" charset="-78"/>
              </a:rPr>
              <a:t>Genre Card</a:t>
            </a:r>
            <a:r>
              <a:rPr lang="en-US" dirty="0" smtClean="0">
                <a:solidFill>
                  <a:srgbClr val="7030A0"/>
                </a:solidFill>
                <a:latin typeface="Andalus" panose="02020603050405020304" pitchFamily="18" charset="-78"/>
                <a:cs typeface="Andalus" panose="02020603050405020304" pitchFamily="18" charset="-78"/>
              </a:rPr>
              <a:t>, the </a:t>
            </a:r>
            <a:r>
              <a:rPr lang="en-US" dirty="0" smtClean="0">
                <a:solidFill>
                  <a:srgbClr val="C00000"/>
                </a:solidFill>
                <a:latin typeface="Andalus" panose="02020603050405020304" pitchFamily="18" charset="-78"/>
                <a:cs typeface="Andalus" panose="02020603050405020304" pitchFamily="18" charset="-78"/>
              </a:rPr>
              <a:t>Location Card</a:t>
            </a:r>
            <a:r>
              <a:rPr lang="en-US" dirty="0" smtClean="0">
                <a:solidFill>
                  <a:srgbClr val="7030A0"/>
                </a:solidFill>
                <a:latin typeface="Andalus" panose="02020603050405020304" pitchFamily="18" charset="-78"/>
                <a:cs typeface="Andalus" panose="02020603050405020304" pitchFamily="18" charset="-78"/>
              </a:rPr>
              <a:t>, and the </a:t>
            </a:r>
            <a:r>
              <a:rPr lang="en-US" dirty="0" smtClean="0">
                <a:solidFill>
                  <a:schemeClr val="accent6"/>
                </a:solidFill>
                <a:latin typeface="Andalus" panose="02020603050405020304" pitchFamily="18" charset="-78"/>
                <a:cs typeface="Andalus" panose="02020603050405020304" pitchFamily="18" charset="-78"/>
              </a:rPr>
              <a:t>TONE paint sample</a:t>
            </a:r>
            <a:r>
              <a:rPr lang="en-US" dirty="0" smtClean="0">
                <a:solidFill>
                  <a:srgbClr val="7030A0"/>
                </a:solidFill>
                <a:latin typeface="Andalus" panose="02020603050405020304" pitchFamily="18" charset="-78"/>
                <a:cs typeface="Andalus" panose="02020603050405020304" pitchFamily="18" charset="-78"/>
              </a:rPr>
              <a:t> to draft a </a:t>
            </a:r>
            <a:r>
              <a:rPr lang="en-US" b="1" dirty="0" smtClean="0">
                <a:solidFill>
                  <a:srgbClr val="7030A0"/>
                </a:solidFill>
                <a:latin typeface="Andalus" panose="02020603050405020304" pitchFamily="18" charset="-78"/>
                <a:cs typeface="Andalus" panose="02020603050405020304" pitchFamily="18" charset="-78"/>
              </a:rPr>
              <a:t>short</a:t>
            </a:r>
            <a:r>
              <a:rPr lang="en-US" dirty="0" smtClean="0">
                <a:solidFill>
                  <a:srgbClr val="7030A0"/>
                </a:solidFill>
                <a:latin typeface="Andalus" panose="02020603050405020304" pitchFamily="18" charset="-78"/>
                <a:cs typeface="Andalus" panose="02020603050405020304" pitchFamily="18" charset="-78"/>
              </a:rPr>
              <a:t> story!</a:t>
            </a:r>
          </a:p>
          <a:p>
            <a:pPr marL="0" indent="0" algn="ctr">
              <a:buNone/>
            </a:pPr>
            <a:endParaRPr lang="en-US" sz="1000" dirty="0">
              <a:solidFill>
                <a:srgbClr val="7030A0"/>
              </a:solidFill>
              <a:latin typeface="Andalus" panose="02020603050405020304" pitchFamily="18" charset="-78"/>
              <a:cs typeface="Andalus" panose="02020603050405020304" pitchFamily="18" charset="-78"/>
            </a:endParaRPr>
          </a:p>
          <a:p>
            <a:pPr marL="0" indent="0" algn="ctr">
              <a:buNone/>
            </a:pPr>
            <a:r>
              <a:rPr lang="en-US" dirty="0" smtClean="0">
                <a:solidFill>
                  <a:srgbClr val="7030A0"/>
                </a:solidFill>
                <a:latin typeface="Andalus" panose="02020603050405020304" pitchFamily="18" charset="-78"/>
                <a:cs typeface="Andalus" panose="02020603050405020304" pitchFamily="18" charset="-78"/>
              </a:rPr>
              <a:t>Your reader should be able to identify the TONE through your writing. This is the word in the top box of your paint chip. </a:t>
            </a:r>
          </a:p>
          <a:p>
            <a:pPr marL="0" indent="0" algn="ctr">
              <a:buNone/>
            </a:pPr>
            <a:endParaRPr lang="en-US" dirty="0" smtClean="0">
              <a:solidFill>
                <a:srgbClr val="7030A0"/>
              </a:solidFill>
              <a:latin typeface="Andalus" panose="02020603050405020304" pitchFamily="18" charset="-78"/>
              <a:cs typeface="Andalus" panose="02020603050405020304" pitchFamily="18" charset="-78"/>
            </a:endParaRPr>
          </a:p>
          <a:p>
            <a:pPr marL="0" indent="0" algn="ctr">
              <a:buNone/>
            </a:pPr>
            <a:endParaRPr lang="en-US" dirty="0">
              <a:solidFill>
                <a:srgbClr val="7030A0"/>
              </a:solidFill>
              <a:latin typeface="Andalus" panose="02020603050405020304" pitchFamily="18" charset="-78"/>
              <a:cs typeface="Andalus" panose="02020603050405020304" pitchFamily="18" charset="-78"/>
            </a:endParaRPr>
          </a:p>
          <a:p>
            <a:pPr marL="0" indent="0" algn="ctr">
              <a:buNone/>
            </a:pPr>
            <a:r>
              <a:rPr lang="en-US" dirty="0" smtClean="0">
                <a:solidFill>
                  <a:srgbClr val="7030A0"/>
                </a:solidFill>
                <a:latin typeface="Andalus" panose="02020603050405020304" pitchFamily="18" charset="-78"/>
                <a:cs typeface="Andalus" panose="02020603050405020304" pitchFamily="18" charset="-78"/>
              </a:rPr>
              <a:t>Use the synonyms you identified to help showcase the tone to the reader – but you cannot use the original tone word!</a:t>
            </a:r>
            <a:endParaRPr lang="en-US" dirty="0">
              <a:solidFill>
                <a:srgbClr val="7030A0"/>
              </a:solidFill>
              <a:latin typeface="Andalus" panose="02020603050405020304" pitchFamily="18" charset="-78"/>
              <a:cs typeface="Andalus" panose="02020603050405020304" pitchFamily="18" charset="-78"/>
            </a:endParaRPr>
          </a:p>
          <a:p>
            <a:pPr marL="0" indent="0">
              <a:buNone/>
            </a:pPr>
            <a:endParaRPr lang="en-US" sz="400" dirty="0"/>
          </a:p>
        </p:txBody>
      </p:sp>
      <p:sp>
        <p:nvSpPr>
          <p:cNvPr id="10" name="TextBox 9"/>
          <p:cNvSpPr txBox="1"/>
          <p:nvPr/>
        </p:nvSpPr>
        <p:spPr>
          <a:xfrm>
            <a:off x="9455888" y="2945455"/>
            <a:ext cx="1786269" cy="707886"/>
          </a:xfrm>
          <a:prstGeom prst="rect">
            <a:avLst/>
          </a:prstGeom>
          <a:noFill/>
        </p:spPr>
        <p:txBody>
          <a:bodyPr wrap="square" rtlCol="0">
            <a:spAutoFit/>
          </a:bodyPr>
          <a:lstStyle/>
          <a:p>
            <a:pPr algn="ctr"/>
            <a:r>
              <a:rPr lang="en-US" sz="4000" dirty="0" smtClean="0">
                <a:latin typeface="MV Boli" panose="02000500030200090000" pitchFamily="2" charset="0"/>
                <a:cs typeface="MV Boli" panose="02000500030200090000" pitchFamily="2" charset="0"/>
              </a:rPr>
              <a:t>Love</a:t>
            </a:r>
            <a:endParaRPr lang="en-US" sz="4000" dirty="0">
              <a:latin typeface="MV Boli" panose="02000500030200090000" pitchFamily="2" charset="0"/>
              <a:cs typeface="MV Boli" panose="02000500030200090000" pitchFamily="2" charset="0"/>
            </a:endParaRPr>
          </a:p>
        </p:txBody>
      </p:sp>
      <p:sp>
        <p:nvSpPr>
          <p:cNvPr id="12" name="TextBox 11"/>
          <p:cNvSpPr txBox="1"/>
          <p:nvPr/>
        </p:nvSpPr>
        <p:spPr>
          <a:xfrm>
            <a:off x="10145694" y="5503593"/>
            <a:ext cx="2020019" cy="707886"/>
          </a:xfrm>
          <a:prstGeom prst="rect">
            <a:avLst/>
          </a:prstGeom>
          <a:noFill/>
        </p:spPr>
        <p:txBody>
          <a:bodyPr wrap="square" rtlCol="0">
            <a:spAutoFit/>
          </a:bodyPr>
          <a:lstStyle/>
          <a:p>
            <a:pPr algn="ctr"/>
            <a:r>
              <a:rPr lang="en-US" sz="4000" dirty="0" smtClean="0">
                <a:latin typeface="MV Boli" panose="02000500030200090000" pitchFamily="2" charset="0"/>
                <a:cs typeface="MV Boli" panose="02000500030200090000" pitchFamily="2" charset="0"/>
              </a:rPr>
              <a:t>Passion</a:t>
            </a:r>
            <a:endParaRPr lang="en-US" sz="4000" dirty="0">
              <a:latin typeface="MV Boli" panose="02000500030200090000" pitchFamily="2" charset="0"/>
              <a:cs typeface="MV Boli" panose="02000500030200090000" pitchFamily="2" charset="0"/>
            </a:endParaRPr>
          </a:p>
        </p:txBody>
      </p:sp>
      <p:sp>
        <p:nvSpPr>
          <p:cNvPr id="13" name="TextBox 12"/>
          <p:cNvSpPr txBox="1"/>
          <p:nvPr/>
        </p:nvSpPr>
        <p:spPr>
          <a:xfrm>
            <a:off x="9715957" y="5032015"/>
            <a:ext cx="2439923" cy="707886"/>
          </a:xfrm>
          <a:prstGeom prst="rect">
            <a:avLst/>
          </a:prstGeom>
          <a:noFill/>
        </p:spPr>
        <p:txBody>
          <a:bodyPr wrap="square" rtlCol="0">
            <a:spAutoFit/>
          </a:bodyPr>
          <a:lstStyle/>
          <a:p>
            <a:pPr algn="ctr"/>
            <a:r>
              <a:rPr lang="en-US" sz="4000" dirty="0" smtClean="0">
                <a:latin typeface="MV Boli" panose="02000500030200090000" pitchFamily="2" charset="0"/>
                <a:cs typeface="MV Boli" panose="02000500030200090000" pitchFamily="2" charset="0"/>
              </a:rPr>
              <a:t>Affection</a:t>
            </a:r>
            <a:endParaRPr lang="en-US" sz="4000" dirty="0">
              <a:latin typeface="MV Boli" panose="02000500030200090000" pitchFamily="2" charset="0"/>
              <a:cs typeface="MV Boli" panose="02000500030200090000" pitchFamily="2" charset="0"/>
            </a:endParaRPr>
          </a:p>
        </p:txBody>
      </p:sp>
      <p:sp>
        <p:nvSpPr>
          <p:cNvPr id="14" name="TextBox 13"/>
          <p:cNvSpPr txBox="1"/>
          <p:nvPr/>
        </p:nvSpPr>
        <p:spPr>
          <a:xfrm>
            <a:off x="9812918" y="6023383"/>
            <a:ext cx="2439923" cy="707886"/>
          </a:xfrm>
          <a:prstGeom prst="rect">
            <a:avLst/>
          </a:prstGeom>
          <a:noFill/>
        </p:spPr>
        <p:txBody>
          <a:bodyPr wrap="square" rtlCol="0">
            <a:spAutoFit/>
          </a:bodyPr>
          <a:lstStyle/>
          <a:p>
            <a:pPr algn="ctr"/>
            <a:r>
              <a:rPr lang="en-US" sz="4000" dirty="0" smtClean="0">
                <a:latin typeface="MV Boli" panose="02000500030200090000" pitchFamily="2" charset="0"/>
                <a:cs typeface="MV Boli" panose="02000500030200090000" pitchFamily="2" charset="0"/>
              </a:rPr>
              <a:t>Intimacy</a:t>
            </a:r>
            <a:endParaRPr lang="en-US" sz="4000" dirty="0">
              <a:latin typeface="MV Boli" panose="02000500030200090000" pitchFamily="2" charset="0"/>
              <a:cs typeface="MV Boli" panose="02000500030200090000" pitchFamily="2" charset="0"/>
            </a:endParaRPr>
          </a:p>
        </p:txBody>
      </p:sp>
      <p:cxnSp>
        <p:nvCxnSpPr>
          <p:cNvPr id="6" name="Straight Arrow Connector 5"/>
          <p:cNvCxnSpPr/>
          <p:nvPr/>
        </p:nvCxnSpPr>
        <p:spPr>
          <a:xfrm>
            <a:off x="9307033" y="3299398"/>
            <a:ext cx="3827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21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9556" y="929744"/>
            <a:ext cx="2174357" cy="2660823"/>
          </a:xfrm>
          <a:prstGeom prst="rect">
            <a:avLst/>
          </a:prstGeom>
        </p:spPr>
      </p:pic>
      <p:sp>
        <p:nvSpPr>
          <p:cNvPr id="2" name="Title 1"/>
          <p:cNvSpPr>
            <a:spLocks noGrp="1"/>
          </p:cNvSpPr>
          <p:nvPr>
            <p:ph type="title"/>
          </p:nvPr>
        </p:nvSpPr>
        <p:spPr>
          <a:xfrm>
            <a:off x="56707" y="109945"/>
            <a:ext cx="11353800" cy="797368"/>
          </a:xfrm>
        </p:spPr>
        <p:txBody>
          <a:bodyPr/>
          <a:lstStyle/>
          <a:p>
            <a:r>
              <a:rPr lang="en-US" dirty="0" smtClean="0">
                <a:solidFill>
                  <a:schemeClr val="accent5"/>
                </a:solidFill>
                <a:latin typeface="Lucida Handwriting" panose="03010101010101010101" pitchFamily="66" charset="0"/>
              </a:rPr>
              <a:t>Tone</a:t>
            </a:r>
            <a:r>
              <a:rPr lang="en-US" dirty="0" smtClean="0"/>
              <a:t> </a:t>
            </a:r>
            <a:r>
              <a:rPr lang="en-US" dirty="0" smtClean="0">
                <a:latin typeface="Andalus" panose="02020603050405020304" pitchFamily="18" charset="-78"/>
                <a:cs typeface="Andalus" panose="02020603050405020304" pitchFamily="18" charset="-78"/>
              </a:rPr>
              <a:t>and</a:t>
            </a:r>
            <a:r>
              <a:rPr lang="en-US" dirty="0" smtClean="0"/>
              <a:t> </a:t>
            </a:r>
            <a:r>
              <a:rPr lang="en-US" dirty="0" smtClean="0">
                <a:solidFill>
                  <a:srgbClr val="FF0000"/>
                </a:solidFill>
                <a:latin typeface="Lucida Handwriting" panose="03010101010101010101" pitchFamily="66" charset="0"/>
              </a:rPr>
              <a:t>Mood</a:t>
            </a:r>
            <a:r>
              <a:rPr lang="en-US" dirty="0" smtClean="0">
                <a:solidFill>
                  <a:srgbClr val="FF0000"/>
                </a:solidFill>
              </a:rPr>
              <a:t> </a:t>
            </a:r>
            <a:r>
              <a:rPr lang="en-US" dirty="0" smtClean="0">
                <a:latin typeface="Andalus" panose="02020603050405020304" pitchFamily="18" charset="-78"/>
                <a:cs typeface="Andalus" panose="02020603050405020304" pitchFamily="18" charset="-78"/>
              </a:rPr>
              <a:t>Writing Activity</a:t>
            </a:r>
            <a:r>
              <a:rPr lang="en-US" dirty="0" smtClean="0"/>
              <a:t>:</a:t>
            </a:r>
            <a:endParaRPr lang="en-US" dirty="0"/>
          </a:p>
        </p:txBody>
      </p:sp>
      <p:sp>
        <p:nvSpPr>
          <p:cNvPr id="3" name="Content Placeholder 2"/>
          <p:cNvSpPr>
            <a:spLocks noGrp="1"/>
          </p:cNvSpPr>
          <p:nvPr>
            <p:ph idx="1"/>
          </p:nvPr>
        </p:nvSpPr>
        <p:spPr>
          <a:xfrm>
            <a:off x="340241" y="907312"/>
            <a:ext cx="11490251" cy="5713227"/>
          </a:xfrm>
          <a:ln w="38100">
            <a:solidFill>
              <a:schemeClr val="accent6"/>
            </a:solidFill>
          </a:ln>
        </p:spPr>
        <p:txBody>
          <a:bodyPr>
            <a:normAutofit/>
          </a:bodyPr>
          <a:lstStyle/>
          <a:p>
            <a:pPr marL="0" indent="0" algn="ctr">
              <a:buNone/>
            </a:pPr>
            <a:r>
              <a:rPr lang="en-US" sz="3600" dirty="0" smtClean="0">
                <a:latin typeface="Andalus" panose="02020603050405020304" pitchFamily="18" charset="-78"/>
                <a:cs typeface="Andalus" panose="02020603050405020304" pitchFamily="18" charset="-78"/>
              </a:rPr>
              <a:t>Example: </a:t>
            </a:r>
            <a:endParaRPr lang="en-US" sz="3600" dirty="0">
              <a:latin typeface="Andalus" panose="02020603050405020304" pitchFamily="18" charset="-78"/>
              <a:cs typeface="Andalus" panose="02020603050405020304" pitchFamily="18" charset="-78"/>
            </a:endParaRPr>
          </a:p>
          <a:p>
            <a:pPr marL="0" indent="0" algn="ctr">
              <a:buNone/>
            </a:pPr>
            <a:endParaRPr lang="en-US" sz="1800" dirty="0" smtClean="0">
              <a:solidFill>
                <a:srgbClr val="FF0000"/>
              </a:solidFill>
              <a:latin typeface="Andalus" panose="02020603050405020304" pitchFamily="18" charset="-78"/>
              <a:cs typeface="Andalus" panose="02020603050405020304" pitchFamily="18" charset="-78"/>
            </a:endParaRPr>
          </a:p>
          <a:p>
            <a:pPr marL="0" indent="0">
              <a:buNone/>
            </a:pPr>
            <a:endParaRPr lang="en-US" sz="400" dirty="0"/>
          </a:p>
        </p:txBody>
      </p:sp>
      <p:sp>
        <p:nvSpPr>
          <p:cNvPr id="4" name="Rectangle 3"/>
          <p:cNvSpPr/>
          <p:nvPr/>
        </p:nvSpPr>
        <p:spPr>
          <a:xfrm>
            <a:off x="595085" y="1776551"/>
            <a:ext cx="6096000" cy="2062103"/>
          </a:xfrm>
          <a:prstGeom prst="rect">
            <a:avLst/>
          </a:prstGeom>
        </p:spPr>
        <p:txBody>
          <a:bodyPr>
            <a:spAutoFit/>
          </a:bodyPr>
          <a:lstStyle/>
          <a:p>
            <a:r>
              <a:rPr lang="en-US" sz="3200" dirty="0">
                <a:solidFill>
                  <a:schemeClr val="accent6"/>
                </a:solidFill>
                <a:latin typeface="Lucida Handwriting" panose="03010101010101010101" pitchFamily="66" charset="0"/>
              </a:rPr>
              <a:t>1 Paint Sample Card</a:t>
            </a:r>
          </a:p>
          <a:p>
            <a:r>
              <a:rPr lang="en-US" sz="3200" dirty="0">
                <a:solidFill>
                  <a:schemeClr val="accent2"/>
                </a:solidFill>
                <a:latin typeface="Lucida Handwriting" panose="03010101010101010101" pitchFamily="66" charset="0"/>
              </a:rPr>
              <a:t>1 Character Card</a:t>
            </a:r>
          </a:p>
          <a:p>
            <a:r>
              <a:rPr lang="en-US" sz="3200" dirty="0">
                <a:solidFill>
                  <a:srgbClr val="002060"/>
                </a:solidFill>
                <a:latin typeface="Lucida Handwriting" panose="03010101010101010101" pitchFamily="66" charset="0"/>
              </a:rPr>
              <a:t>1 Genre Card</a:t>
            </a:r>
          </a:p>
          <a:p>
            <a:r>
              <a:rPr lang="en-US" sz="3200" dirty="0">
                <a:solidFill>
                  <a:srgbClr val="C00000"/>
                </a:solidFill>
                <a:latin typeface="Lucida Handwriting" panose="03010101010101010101" pitchFamily="66" charset="0"/>
              </a:rPr>
              <a:t>1 Location Card</a:t>
            </a:r>
            <a:r>
              <a:rPr lang="en-US" sz="3200" dirty="0">
                <a:solidFill>
                  <a:schemeClr val="accent2"/>
                </a:solidFill>
                <a:latin typeface="Gabriola" panose="04040605051002020D02" pitchFamily="82" charset="0"/>
              </a:rPr>
              <a:t> </a:t>
            </a:r>
          </a:p>
        </p:txBody>
      </p:sp>
      <p:sp>
        <p:nvSpPr>
          <p:cNvPr id="16" name="TextBox 15"/>
          <p:cNvSpPr txBox="1"/>
          <p:nvPr/>
        </p:nvSpPr>
        <p:spPr>
          <a:xfrm>
            <a:off x="9636725" y="1068665"/>
            <a:ext cx="1786269" cy="707886"/>
          </a:xfrm>
          <a:prstGeom prst="rect">
            <a:avLst/>
          </a:prstGeom>
          <a:noFill/>
        </p:spPr>
        <p:txBody>
          <a:bodyPr wrap="square" rtlCol="0">
            <a:spAutoFit/>
          </a:bodyPr>
          <a:lstStyle/>
          <a:p>
            <a:pPr algn="ctr"/>
            <a:r>
              <a:rPr lang="en-US" sz="4000" dirty="0" smtClean="0">
                <a:latin typeface="MV Boli" panose="02000500030200090000" pitchFamily="2" charset="0"/>
                <a:cs typeface="MV Boli" panose="02000500030200090000" pitchFamily="2" charset="0"/>
              </a:rPr>
              <a:t>Love</a:t>
            </a:r>
            <a:endParaRPr lang="en-US" sz="4000" dirty="0">
              <a:latin typeface="MV Boli" panose="02000500030200090000" pitchFamily="2" charset="0"/>
              <a:cs typeface="MV Boli" panose="02000500030200090000" pitchFamily="2" charset="0"/>
            </a:endParaRPr>
          </a:p>
        </p:txBody>
      </p:sp>
      <p:sp>
        <p:nvSpPr>
          <p:cNvPr id="17" name="TextBox 16"/>
          <p:cNvSpPr txBox="1"/>
          <p:nvPr/>
        </p:nvSpPr>
        <p:spPr>
          <a:xfrm>
            <a:off x="9559556" y="1704931"/>
            <a:ext cx="2020019" cy="707886"/>
          </a:xfrm>
          <a:prstGeom prst="rect">
            <a:avLst/>
          </a:prstGeom>
          <a:noFill/>
        </p:spPr>
        <p:txBody>
          <a:bodyPr wrap="square" rtlCol="0">
            <a:spAutoFit/>
          </a:bodyPr>
          <a:lstStyle/>
          <a:p>
            <a:pPr algn="ctr"/>
            <a:r>
              <a:rPr lang="en-US" sz="4000" dirty="0" smtClean="0">
                <a:latin typeface="MV Boli" panose="02000500030200090000" pitchFamily="2" charset="0"/>
                <a:cs typeface="MV Boli" panose="02000500030200090000" pitchFamily="2" charset="0"/>
              </a:rPr>
              <a:t>Passion</a:t>
            </a:r>
            <a:endParaRPr lang="en-US" sz="4000" dirty="0">
              <a:latin typeface="MV Boli" panose="02000500030200090000" pitchFamily="2" charset="0"/>
              <a:cs typeface="MV Boli" panose="02000500030200090000" pitchFamily="2" charset="0"/>
            </a:endParaRPr>
          </a:p>
        </p:txBody>
      </p:sp>
      <p:sp>
        <p:nvSpPr>
          <p:cNvPr id="18" name="TextBox 17"/>
          <p:cNvSpPr txBox="1"/>
          <p:nvPr/>
        </p:nvSpPr>
        <p:spPr>
          <a:xfrm>
            <a:off x="9390569" y="2293806"/>
            <a:ext cx="2439923" cy="707886"/>
          </a:xfrm>
          <a:prstGeom prst="rect">
            <a:avLst/>
          </a:prstGeom>
          <a:noFill/>
        </p:spPr>
        <p:txBody>
          <a:bodyPr wrap="square" rtlCol="0">
            <a:spAutoFit/>
          </a:bodyPr>
          <a:lstStyle/>
          <a:p>
            <a:pPr algn="ctr"/>
            <a:r>
              <a:rPr lang="en-US" sz="4000" dirty="0" smtClean="0">
                <a:latin typeface="MV Boli" panose="02000500030200090000" pitchFamily="2" charset="0"/>
                <a:cs typeface="MV Boli" panose="02000500030200090000" pitchFamily="2" charset="0"/>
              </a:rPr>
              <a:t>Affection</a:t>
            </a:r>
            <a:endParaRPr lang="en-US" sz="4000" dirty="0">
              <a:latin typeface="MV Boli" panose="02000500030200090000" pitchFamily="2" charset="0"/>
              <a:cs typeface="MV Boli" panose="02000500030200090000" pitchFamily="2" charset="0"/>
            </a:endParaRPr>
          </a:p>
        </p:txBody>
      </p:sp>
      <p:sp>
        <p:nvSpPr>
          <p:cNvPr id="19" name="TextBox 18"/>
          <p:cNvSpPr txBox="1"/>
          <p:nvPr/>
        </p:nvSpPr>
        <p:spPr>
          <a:xfrm>
            <a:off x="9390569" y="2882681"/>
            <a:ext cx="2439923" cy="707886"/>
          </a:xfrm>
          <a:prstGeom prst="rect">
            <a:avLst/>
          </a:prstGeom>
          <a:noFill/>
        </p:spPr>
        <p:txBody>
          <a:bodyPr wrap="square" rtlCol="0">
            <a:spAutoFit/>
          </a:bodyPr>
          <a:lstStyle/>
          <a:p>
            <a:pPr algn="ctr"/>
            <a:r>
              <a:rPr lang="en-US" sz="4000" dirty="0" smtClean="0">
                <a:latin typeface="MV Boli" panose="02000500030200090000" pitchFamily="2" charset="0"/>
                <a:cs typeface="MV Boli" panose="02000500030200090000" pitchFamily="2" charset="0"/>
              </a:rPr>
              <a:t>Intimacy</a:t>
            </a:r>
            <a:endParaRPr lang="en-US" sz="4000" dirty="0">
              <a:latin typeface="MV Boli" panose="02000500030200090000" pitchFamily="2" charset="0"/>
              <a:cs typeface="MV Boli" panose="02000500030200090000" pitchFamily="2" charset="0"/>
            </a:endParaRPr>
          </a:p>
        </p:txBody>
      </p:sp>
      <p:cxnSp>
        <p:nvCxnSpPr>
          <p:cNvPr id="6" name="Straight Arrow Connector 5"/>
          <p:cNvCxnSpPr/>
          <p:nvPr/>
        </p:nvCxnSpPr>
        <p:spPr>
          <a:xfrm flipV="1">
            <a:off x="5656521" y="1496188"/>
            <a:ext cx="3607981" cy="562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ound Single Corner Rectangle 7"/>
          <p:cNvSpPr/>
          <p:nvPr/>
        </p:nvSpPr>
        <p:spPr>
          <a:xfrm>
            <a:off x="5580127" y="2162195"/>
            <a:ext cx="3097618" cy="1673892"/>
          </a:xfrm>
          <a:prstGeom prst="round1Rect">
            <a:avLst>
              <a:gd name="adj" fmla="val 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t>Dog Walker</a:t>
            </a:r>
            <a:endParaRPr lang="en-US" sz="4000" dirty="0"/>
          </a:p>
        </p:txBody>
      </p:sp>
      <p:cxnSp>
        <p:nvCxnSpPr>
          <p:cNvPr id="21" name="Straight Arrow Connector 20"/>
          <p:cNvCxnSpPr>
            <a:endCxn id="8" idx="1"/>
          </p:cNvCxnSpPr>
          <p:nvPr/>
        </p:nvCxnSpPr>
        <p:spPr>
          <a:xfrm>
            <a:off x="4756298" y="2513619"/>
            <a:ext cx="823829" cy="48552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2" name="Round Single Corner Rectangle 21"/>
          <p:cNvSpPr/>
          <p:nvPr/>
        </p:nvSpPr>
        <p:spPr>
          <a:xfrm>
            <a:off x="4069583" y="4073700"/>
            <a:ext cx="3097618" cy="1673892"/>
          </a:xfrm>
          <a:prstGeom prst="round1Rect">
            <a:avLst>
              <a:gd name="adj" fmla="val 0"/>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t>Mystery</a:t>
            </a:r>
            <a:endParaRPr lang="en-US" sz="4000" dirty="0"/>
          </a:p>
        </p:txBody>
      </p:sp>
      <p:cxnSp>
        <p:nvCxnSpPr>
          <p:cNvPr id="23" name="Straight Arrow Connector 22"/>
          <p:cNvCxnSpPr>
            <a:endCxn id="22" idx="0"/>
          </p:cNvCxnSpPr>
          <p:nvPr/>
        </p:nvCxnSpPr>
        <p:spPr>
          <a:xfrm>
            <a:off x="3763926" y="3001692"/>
            <a:ext cx="1854466" cy="1072008"/>
          </a:xfrm>
          <a:prstGeom prst="straightConnector1">
            <a:avLst/>
          </a:prstGeom>
          <a:ln>
            <a:solidFill>
              <a:srgbClr val="002060"/>
            </a:solidFill>
            <a:tailEnd type="triangle"/>
          </a:ln>
        </p:spPr>
        <p:style>
          <a:lnRef idx="1">
            <a:schemeClr val="accent3"/>
          </a:lnRef>
          <a:fillRef idx="0">
            <a:schemeClr val="accent3"/>
          </a:fillRef>
          <a:effectRef idx="0">
            <a:schemeClr val="accent3"/>
          </a:effectRef>
          <a:fontRef idx="minor">
            <a:schemeClr val="tx1"/>
          </a:fontRef>
        </p:style>
      </p:cxnSp>
      <p:sp>
        <p:nvSpPr>
          <p:cNvPr id="25" name="Round Single Corner Rectangle 24"/>
          <p:cNvSpPr/>
          <p:nvPr/>
        </p:nvSpPr>
        <p:spPr>
          <a:xfrm>
            <a:off x="721685" y="4459226"/>
            <a:ext cx="3097618" cy="1673892"/>
          </a:xfrm>
          <a:prstGeom prst="round1Rect">
            <a:avLst>
              <a:gd name="adj" fmla="val 0"/>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t>in a bakery</a:t>
            </a:r>
            <a:endParaRPr lang="en-US" sz="4000" dirty="0"/>
          </a:p>
        </p:txBody>
      </p:sp>
      <p:cxnSp>
        <p:nvCxnSpPr>
          <p:cNvPr id="26" name="Straight Arrow Connector 25"/>
          <p:cNvCxnSpPr>
            <a:endCxn id="25" idx="0"/>
          </p:cNvCxnSpPr>
          <p:nvPr/>
        </p:nvCxnSpPr>
        <p:spPr>
          <a:xfrm flipH="1">
            <a:off x="2270494" y="3714611"/>
            <a:ext cx="83953" cy="744615"/>
          </a:xfrm>
          <a:prstGeom prst="straightConnector1">
            <a:avLst/>
          </a:prstGeom>
          <a:ln>
            <a:solidFill>
              <a:srgbClr val="C00000"/>
            </a:solidFill>
            <a:tailEnd type="triangle"/>
          </a:ln>
        </p:spPr>
        <p:style>
          <a:lnRef idx="1">
            <a:schemeClr val="accent3"/>
          </a:lnRef>
          <a:fillRef idx="0">
            <a:schemeClr val="accent3"/>
          </a:fillRef>
          <a:effectRef idx="0">
            <a:schemeClr val="accent3"/>
          </a:effectRef>
          <a:fontRef idx="minor">
            <a:schemeClr val="tx1"/>
          </a:fontRef>
        </p:style>
      </p:cxnSp>
      <p:sp>
        <p:nvSpPr>
          <p:cNvPr id="31" name="TextBox 30"/>
          <p:cNvSpPr txBox="1"/>
          <p:nvPr/>
        </p:nvSpPr>
        <p:spPr>
          <a:xfrm>
            <a:off x="7417482" y="3939408"/>
            <a:ext cx="4316432" cy="2677656"/>
          </a:xfrm>
          <a:prstGeom prst="rect">
            <a:avLst/>
          </a:prstGeom>
          <a:noFill/>
        </p:spPr>
        <p:txBody>
          <a:bodyPr wrap="square" rtlCol="0">
            <a:spAutoFit/>
          </a:bodyPr>
          <a:lstStyle/>
          <a:p>
            <a:r>
              <a:rPr lang="en-US" sz="2400" b="1" dirty="0" smtClean="0">
                <a:latin typeface="Papyrus" panose="03070502060502030205" pitchFamily="66" charset="0"/>
              </a:rPr>
              <a:t>Your creative short story will be about a dog walker in a bakery! You will create a mysterious story that leaves the reader feeling the tone of LOVE! This mystery just may be a love story! </a:t>
            </a:r>
            <a:endParaRPr lang="en-US" sz="2400" b="1" dirty="0">
              <a:latin typeface="Papyrus" panose="03070502060502030205" pitchFamily="66" charset="0"/>
            </a:endParaRPr>
          </a:p>
        </p:txBody>
      </p:sp>
    </p:spTree>
    <p:extLst>
      <p:ext uri="{BB962C8B-B14F-4D97-AF65-F5344CB8AC3E}">
        <p14:creationId xmlns:p14="http://schemas.microsoft.com/office/powerpoint/2010/main" val="2047618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3641" y="1325563"/>
            <a:ext cx="10515600" cy="5089414"/>
          </a:xfrm>
        </p:spPr>
        <p:txBody>
          <a:bodyPr>
            <a:normAutofit lnSpcReduction="10000"/>
          </a:bodyPr>
          <a:lstStyle/>
          <a:p>
            <a:pPr marL="0" indent="0" algn="ctr">
              <a:buNone/>
            </a:pPr>
            <a:r>
              <a:rPr lang="en-US" sz="6600" u="sng" dirty="0" smtClean="0">
                <a:solidFill>
                  <a:srgbClr val="7030A0"/>
                </a:solidFill>
                <a:latin typeface="MV Boli" panose="02000500030200090000" pitchFamily="2" charset="0"/>
                <a:cs typeface="MV Boli" panose="02000500030200090000" pitchFamily="2" charset="0"/>
              </a:rPr>
              <a:t>S</a:t>
            </a:r>
            <a:r>
              <a:rPr lang="en-US" sz="6600" u="sng" dirty="0" smtClean="0">
                <a:latin typeface="MV Boli" panose="02000500030200090000" pitchFamily="2" charset="0"/>
                <a:cs typeface="MV Boli" panose="02000500030200090000" pitchFamily="2" charset="0"/>
              </a:rPr>
              <a:t>hort </a:t>
            </a:r>
            <a:r>
              <a:rPr lang="en-US" sz="6600" u="sng" dirty="0" smtClean="0">
                <a:solidFill>
                  <a:srgbClr val="7030A0"/>
                </a:solidFill>
                <a:latin typeface="MV Boli" panose="02000500030200090000" pitchFamily="2" charset="0"/>
                <a:cs typeface="MV Boli" panose="02000500030200090000" pitchFamily="2" charset="0"/>
              </a:rPr>
              <a:t>S</a:t>
            </a:r>
            <a:r>
              <a:rPr lang="en-US" sz="6600" u="sng" dirty="0" smtClean="0">
                <a:latin typeface="MV Boli" panose="02000500030200090000" pitchFamily="2" charset="0"/>
                <a:cs typeface="MV Boli" panose="02000500030200090000" pitchFamily="2" charset="0"/>
              </a:rPr>
              <a:t>tory </a:t>
            </a:r>
            <a:r>
              <a:rPr lang="en-US" sz="6600" u="sng" dirty="0" smtClean="0">
                <a:solidFill>
                  <a:srgbClr val="7030A0"/>
                </a:solidFill>
                <a:latin typeface="MV Boli" panose="02000500030200090000" pitchFamily="2" charset="0"/>
                <a:cs typeface="MV Boli" panose="02000500030200090000" pitchFamily="2" charset="0"/>
              </a:rPr>
              <a:t>S</a:t>
            </a:r>
            <a:r>
              <a:rPr lang="en-US" sz="6600" u="sng" dirty="0" smtClean="0">
                <a:latin typeface="MV Boli" panose="02000500030200090000" pitchFamily="2" charset="0"/>
                <a:cs typeface="MV Boli" panose="02000500030200090000" pitchFamily="2" charset="0"/>
              </a:rPr>
              <a:t>wap</a:t>
            </a:r>
          </a:p>
          <a:p>
            <a:pPr marL="0" indent="0" algn="ctr">
              <a:buNone/>
            </a:pPr>
            <a:endParaRPr lang="en-US" sz="2500" dirty="0" smtClean="0">
              <a:latin typeface="MV Boli" panose="02000500030200090000" pitchFamily="2" charset="0"/>
              <a:cs typeface="MV Boli" panose="02000500030200090000" pitchFamily="2" charset="0"/>
            </a:endParaRPr>
          </a:p>
          <a:p>
            <a:pPr marL="457200" indent="-457200">
              <a:buFont typeface="+mj-lt"/>
              <a:buAutoNum type="arabicPeriod"/>
            </a:pPr>
            <a:r>
              <a:rPr lang="en-US" sz="3600" dirty="0" smtClean="0">
                <a:latin typeface="MV Boli" panose="02000500030200090000" pitchFamily="2" charset="0"/>
                <a:cs typeface="MV Boli" panose="02000500030200090000" pitchFamily="2" charset="0"/>
              </a:rPr>
              <a:t>Swap your story with two other students. </a:t>
            </a:r>
          </a:p>
          <a:p>
            <a:pPr marL="457200" indent="-457200">
              <a:buFont typeface="+mj-lt"/>
              <a:buAutoNum type="arabicPeriod"/>
            </a:pPr>
            <a:r>
              <a:rPr lang="en-US" sz="3600" dirty="0" smtClean="0">
                <a:latin typeface="MV Boli" panose="02000500030200090000" pitchFamily="2" charset="0"/>
                <a:cs typeface="MV Boli" panose="02000500030200090000" pitchFamily="2" charset="0"/>
              </a:rPr>
              <a:t>Read through the stories. </a:t>
            </a:r>
          </a:p>
          <a:p>
            <a:pPr marL="457200" indent="-457200">
              <a:buFont typeface="+mj-lt"/>
              <a:buAutoNum type="arabicPeriod"/>
            </a:pPr>
            <a:r>
              <a:rPr lang="en-US" sz="3600" dirty="0" smtClean="0">
                <a:latin typeface="MV Boli" panose="02000500030200090000" pitchFamily="2" charset="0"/>
                <a:cs typeface="MV Boli" panose="02000500030200090000" pitchFamily="2" charset="0"/>
              </a:rPr>
              <a:t>On a post-it, write down the tone word you feel is appropriate for each of the two stories. </a:t>
            </a:r>
          </a:p>
          <a:p>
            <a:pPr marL="457200" indent="-457200">
              <a:buFont typeface="+mj-lt"/>
              <a:buAutoNum type="arabicPeriod"/>
            </a:pPr>
            <a:r>
              <a:rPr lang="en-US" sz="3600" dirty="0" smtClean="0">
                <a:latin typeface="MV Boli" panose="02000500030200090000" pitchFamily="2" charset="0"/>
                <a:cs typeface="MV Boli" panose="02000500030200090000" pitchFamily="2" charset="0"/>
              </a:rPr>
              <a:t>Reflect on the post-its you have received on your stories! </a:t>
            </a:r>
            <a:endParaRPr lang="en-US" sz="3600" dirty="0">
              <a:latin typeface="MV Boli" panose="02000500030200090000" pitchFamily="2" charset="0"/>
              <a:cs typeface="MV Boli" panose="02000500030200090000" pitchFamily="2" charset="0"/>
            </a:endParaRPr>
          </a:p>
        </p:txBody>
      </p:sp>
      <p:sp>
        <p:nvSpPr>
          <p:cNvPr id="6" name="Title 1"/>
          <p:cNvSpPr>
            <a:spLocks noGrp="1"/>
          </p:cNvSpPr>
          <p:nvPr>
            <p:ph type="title"/>
          </p:nvPr>
        </p:nvSpPr>
        <p:spPr>
          <a:xfrm>
            <a:off x="1745512" y="0"/>
            <a:ext cx="10515600" cy="1325563"/>
          </a:xfrm>
        </p:spPr>
        <p:txBody>
          <a:bodyPr/>
          <a:lstStyle/>
          <a:p>
            <a:r>
              <a:rPr lang="en-US" dirty="0" smtClean="0">
                <a:solidFill>
                  <a:schemeClr val="accent5"/>
                </a:solidFill>
                <a:latin typeface="Lucida Handwriting" panose="03010101010101010101" pitchFamily="66" charset="0"/>
              </a:rPr>
              <a:t>Tone</a:t>
            </a:r>
            <a:r>
              <a:rPr lang="en-US" dirty="0" smtClean="0"/>
              <a:t> </a:t>
            </a:r>
            <a:r>
              <a:rPr lang="en-US" dirty="0" smtClean="0">
                <a:latin typeface="Andalus" panose="02020603050405020304" pitchFamily="18" charset="-78"/>
                <a:cs typeface="Andalus" panose="02020603050405020304" pitchFamily="18" charset="-78"/>
              </a:rPr>
              <a:t>and</a:t>
            </a:r>
            <a:r>
              <a:rPr lang="en-US" dirty="0" smtClean="0"/>
              <a:t> </a:t>
            </a:r>
            <a:r>
              <a:rPr lang="en-US" dirty="0" smtClean="0">
                <a:solidFill>
                  <a:srgbClr val="FF0000"/>
                </a:solidFill>
                <a:latin typeface="Lucida Handwriting" panose="03010101010101010101" pitchFamily="66" charset="0"/>
              </a:rPr>
              <a:t>Mood</a:t>
            </a:r>
            <a:r>
              <a:rPr lang="en-US" dirty="0" smtClean="0">
                <a:solidFill>
                  <a:srgbClr val="FF0000"/>
                </a:solidFill>
              </a:rPr>
              <a:t> </a:t>
            </a:r>
            <a:r>
              <a:rPr lang="en-US" dirty="0" smtClean="0">
                <a:latin typeface="Andalus" panose="02020603050405020304" pitchFamily="18" charset="-78"/>
                <a:cs typeface="Andalus" panose="02020603050405020304" pitchFamily="18" charset="-78"/>
              </a:rPr>
              <a:t>Writing Activity</a:t>
            </a:r>
            <a:r>
              <a:rPr lang="en-US" dirty="0" smtClean="0"/>
              <a:t>:</a:t>
            </a:r>
            <a:endParaRPr lang="en-US" dirty="0"/>
          </a:p>
        </p:txBody>
      </p:sp>
    </p:spTree>
    <p:extLst>
      <p:ext uri="{BB962C8B-B14F-4D97-AF65-F5344CB8AC3E}">
        <p14:creationId xmlns:p14="http://schemas.microsoft.com/office/powerpoint/2010/main" val="3221225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0" y="3634967"/>
            <a:ext cx="3092800" cy="3223200"/>
          </a:xfrm>
          <a:prstGeom prst="rect">
            <a:avLst/>
          </a:prstGeom>
          <a:ln w="28575" cap="flat" cmpd="sng">
            <a:solidFill>
              <a:schemeClr val="accent1"/>
            </a:solidFill>
            <a:prstDash val="solid"/>
            <a:round/>
            <a:headEnd type="none" w="med" len="med"/>
            <a:tailEnd type="none" w="med" len="med"/>
          </a:ln>
        </p:spPr>
        <p:txBody>
          <a:bodyPr vert="horz" lIns="121900" tIns="121900" rIns="121900" bIns="121900" rtlCol="0" anchor="t" anchorCtr="0">
            <a:noAutofit/>
          </a:bodyPr>
          <a:lstStyle/>
          <a:p>
            <a:pPr algn="ctr"/>
            <a:r>
              <a:rPr lang="en" sz="3200" dirty="0">
                <a:solidFill>
                  <a:schemeClr val="accent1"/>
                </a:solidFill>
                <a:latin typeface="Lucida Handwriting" panose="03010101010101010101" pitchFamily="66" charset="0"/>
                <a:ea typeface="Bubblegum Sans"/>
                <a:cs typeface="Angsana New" panose="02020603050405020304" pitchFamily="18" charset="-34"/>
                <a:sym typeface="Bubblegum Sans"/>
              </a:rPr>
              <a:t>Bell </a:t>
            </a:r>
            <a:r>
              <a:rPr lang="en" sz="3200" dirty="0" smtClean="0">
                <a:solidFill>
                  <a:schemeClr val="accent1"/>
                </a:solidFill>
                <a:latin typeface="Lucida Handwriting" panose="03010101010101010101" pitchFamily="66" charset="0"/>
                <a:ea typeface="Bubblegum Sans"/>
                <a:cs typeface="Angsana New" panose="02020603050405020304" pitchFamily="18" charset="-34"/>
                <a:sym typeface="Bubblegum Sans"/>
              </a:rPr>
              <a:t>Ringer</a:t>
            </a:r>
            <a:r>
              <a:rPr lang="en" sz="3200" dirty="0">
                <a:solidFill>
                  <a:schemeClr val="accent1"/>
                </a:solidFill>
                <a:latin typeface="Lucida Handwriting" panose="03010101010101010101" pitchFamily="66" charset="0"/>
                <a:ea typeface="Bubblegum Sans"/>
                <a:cs typeface="Angsana New" panose="02020603050405020304" pitchFamily="18" charset="-34"/>
                <a:sym typeface="Bubblegum Sans"/>
              </a:rPr>
              <a:t>:</a:t>
            </a:r>
          </a:p>
          <a:p>
            <a:pPr algn="ctr"/>
            <a:r>
              <a:rPr lang="en-US" sz="2400" dirty="0" smtClean="0">
                <a:solidFill>
                  <a:schemeClr val="accent1"/>
                </a:solidFill>
                <a:latin typeface="Andalus" panose="02020603050405020304" pitchFamily="18" charset="-78"/>
                <a:ea typeface="Alegreya"/>
                <a:cs typeface="Andalus" panose="02020603050405020304" pitchFamily="18" charset="-78"/>
                <a:sym typeface="Alegreya"/>
              </a:rPr>
              <a:t/>
            </a:r>
            <a:br>
              <a:rPr lang="en-US" sz="2400" dirty="0" smtClean="0">
                <a:solidFill>
                  <a:schemeClr val="accent1"/>
                </a:solidFill>
                <a:latin typeface="Andalus" panose="02020603050405020304" pitchFamily="18" charset="-78"/>
                <a:ea typeface="Alegreya"/>
                <a:cs typeface="Andalus" panose="02020603050405020304" pitchFamily="18" charset="-78"/>
                <a:sym typeface="Alegreya"/>
              </a:rPr>
            </a:br>
            <a:r>
              <a:rPr lang="en-US" sz="2400" dirty="0" smtClean="0">
                <a:solidFill>
                  <a:schemeClr val="accent1"/>
                </a:solidFill>
                <a:latin typeface="Andalus" panose="02020603050405020304" pitchFamily="18" charset="-78"/>
                <a:ea typeface="Alegreya"/>
                <a:cs typeface="Andalus" panose="02020603050405020304" pitchFamily="18" charset="-78"/>
                <a:sym typeface="Alegreya"/>
              </a:rPr>
              <a:t>Read the passage in your notes packet. Determine the tone of the poem, and highlight or circle the words that reflect this tone. </a:t>
            </a:r>
            <a:endParaRPr sz="2000" dirty="0">
              <a:solidFill>
                <a:schemeClr val="accent1"/>
              </a:solidFill>
              <a:latin typeface="Andalus" panose="02020603050405020304" pitchFamily="18" charset="-78"/>
              <a:ea typeface="Alegreya"/>
              <a:cs typeface="Andalus" panose="02020603050405020304" pitchFamily="18" charset="-78"/>
              <a:sym typeface="Alegreya"/>
            </a:endParaRPr>
          </a:p>
        </p:txBody>
      </p:sp>
      <p:sp>
        <p:nvSpPr>
          <p:cNvPr id="81" name="Shape 81"/>
          <p:cNvSpPr txBox="1">
            <a:spLocks noGrp="1"/>
          </p:cNvSpPr>
          <p:nvPr>
            <p:ph type="body" idx="1"/>
          </p:nvPr>
        </p:nvSpPr>
        <p:spPr>
          <a:xfrm>
            <a:off x="3313600" y="1635999"/>
            <a:ext cx="8428800" cy="3985079"/>
          </a:xfrm>
          <a:prstGeom prst="rect">
            <a:avLst/>
          </a:prstGeom>
          <a:ln w="38100" cap="flat" cmpd="sng">
            <a:solidFill>
              <a:schemeClr val="accent3"/>
            </a:solidFill>
            <a:prstDash val="solid"/>
            <a:round/>
            <a:headEnd type="none" w="med" len="med"/>
            <a:tailEnd type="none" w="med" len="med"/>
          </a:ln>
        </p:spPr>
        <p:txBody>
          <a:bodyPr vert="horz" lIns="121900" tIns="121900" rIns="121900" bIns="121900" rtlCol="0" anchor="t" anchorCtr="0">
            <a:noAutofit/>
          </a:bodyPr>
          <a:lstStyle/>
          <a:p>
            <a:pPr>
              <a:lnSpc>
                <a:spcPct val="100000"/>
              </a:lnSpc>
              <a:spcBef>
                <a:spcPts val="467"/>
              </a:spcBef>
              <a:buClr>
                <a:schemeClr val="dk2"/>
              </a:buClr>
              <a:buSzPct val="25000"/>
              <a:buNone/>
            </a:pPr>
            <a:r>
              <a:rPr lang="en" b="1" dirty="0" smtClean="0">
                <a:latin typeface="Tempus Sans ITC" panose="04020404030D07020202" pitchFamily="82" charset="0"/>
                <a:ea typeface="Alegreya"/>
                <a:cs typeface="Alegreya"/>
                <a:sym typeface="Alegreya"/>
              </a:rPr>
              <a:t>Tone &amp; Mood</a:t>
            </a:r>
            <a:endParaRPr lang="en" b="1" dirty="0">
              <a:latin typeface="Tempus Sans ITC" panose="04020404030D07020202" pitchFamily="82" charset="0"/>
              <a:ea typeface="Alegreya"/>
              <a:cs typeface="Alegreya"/>
              <a:sym typeface="Alegreya"/>
            </a:endParaRPr>
          </a:p>
          <a:p>
            <a:pPr marL="685783" indent="-601118">
              <a:lnSpc>
                <a:spcPct val="100000"/>
              </a:lnSpc>
              <a:spcBef>
                <a:spcPts val="467"/>
              </a:spcBef>
              <a:buSzPct val="100000"/>
              <a:buFont typeface="Alegreya"/>
              <a:buChar char="★"/>
            </a:pPr>
            <a:r>
              <a:rPr lang="en" b="1" dirty="0" smtClean="0">
                <a:latin typeface="Tempus Sans ITC" panose="04020404030D07020202" pitchFamily="82" charset="0"/>
                <a:ea typeface="Alegreya"/>
                <a:cs typeface="Alegreya"/>
                <a:sym typeface="Alegreya"/>
              </a:rPr>
              <a:t>Tone and Mood Black-Out Poetry Introduction</a:t>
            </a:r>
          </a:p>
          <a:p>
            <a:pPr marL="685783" indent="-601118">
              <a:lnSpc>
                <a:spcPct val="100000"/>
              </a:lnSpc>
              <a:spcBef>
                <a:spcPts val="467"/>
              </a:spcBef>
              <a:buSzPct val="100000"/>
              <a:buFont typeface="Alegreya"/>
              <a:buChar char="★"/>
            </a:pPr>
            <a:endParaRPr lang="en" b="1" dirty="0" smtClean="0">
              <a:latin typeface="Tempus Sans ITC" panose="04020404030D07020202" pitchFamily="82" charset="0"/>
              <a:ea typeface="Alegreya"/>
              <a:cs typeface="Alegreya"/>
              <a:sym typeface="Alegreya"/>
            </a:endParaRPr>
          </a:p>
          <a:p>
            <a:pPr marL="84665" indent="0">
              <a:lnSpc>
                <a:spcPct val="100000"/>
              </a:lnSpc>
              <a:spcBef>
                <a:spcPts val="467"/>
              </a:spcBef>
              <a:buSzPct val="100000"/>
              <a:buNone/>
            </a:pPr>
            <a:endParaRPr lang="en" b="1" dirty="0">
              <a:latin typeface="Alegreya"/>
              <a:ea typeface="Alegreya"/>
              <a:cs typeface="Alegreya"/>
              <a:sym typeface="Alegreya"/>
            </a:endParaRPr>
          </a:p>
        </p:txBody>
      </p:sp>
      <p:sp>
        <p:nvSpPr>
          <p:cNvPr id="82" name="Shape 82"/>
          <p:cNvSpPr txBox="1"/>
          <p:nvPr/>
        </p:nvSpPr>
        <p:spPr>
          <a:xfrm>
            <a:off x="200367" y="-144600"/>
            <a:ext cx="2720042" cy="847200"/>
          </a:xfrm>
          <a:prstGeom prst="rect">
            <a:avLst/>
          </a:prstGeom>
          <a:noFill/>
          <a:ln>
            <a:noFill/>
          </a:ln>
        </p:spPr>
        <p:txBody>
          <a:bodyPr lIns="121900" tIns="121900" rIns="121900" bIns="121900" anchor="t" anchorCtr="0">
            <a:noAutofit/>
          </a:bodyPr>
          <a:lstStyle/>
          <a:p>
            <a:r>
              <a:rPr lang="en" sz="4000" dirty="0">
                <a:latin typeface="Bubblegum Sans"/>
                <a:ea typeface="Bubblegum Sans"/>
                <a:cs typeface="Bubblegum Sans"/>
                <a:sym typeface="Bubblegum Sans"/>
              </a:rPr>
              <a:t>Day </a:t>
            </a:r>
            <a:r>
              <a:rPr lang="en" sz="4000" dirty="0" smtClean="0">
                <a:latin typeface="Bubblegum Sans"/>
                <a:ea typeface="Bubblegum Sans"/>
                <a:cs typeface="Bubblegum Sans"/>
                <a:sym typeface="Bubblegum Sans"/>
              </a:rPr>
              <a:t>6</a:t>
            </a:r>
            <a:endParaRPr lang="en" sz="4000" dirty="0">
              <a:latin typeface="Bubblegum Sans"/>
              <a:ea typeface="Bubblegum Sans"/>
              <a:cs typeface="Bubblegum Sans"/>
              <a:sym typeface="Bubblegum Sans"/>
            </a:endParaRPr>
          </a:p>
        </p:txBody>
      </p:sp>
      <p:sp>
        <p:nvSpPr>
          <p:cNvPr id="83" name="Shape 83"/>
          <p:cNvSpPr txBox="1"/>
          <p:nvPr/>
        </p:nvSpPr>
        <p:spPr>
          <a:xfrm>
            <a:off x="0" y="767933"/>
            <a:ext cx="3092800" cy="2843600"/>
          </a:xfrm>
          <a:prstGeom prst="rect">
            <a:avLst/>
          </a:prstGeom>
          <a:noFill/>
          <a:ln w="28575" cap="flat" cmpd="sng">
            <a:solidFill>
              <a:srgbClr val="0000FF"/>
            </a:solidFill>
            <a:prstDash val="solid"/>
            <a:round/>
            <a:headEnd type="none" w="med" len="med"/>
            <a:tailEnd type="none" w="med" len="med"/>
          </a:ln>
        </p:spPr>
        <p:txBody>
          <a:bodyPr lIns="121900" tIns="121900" rIns="121900" bIns="121900" anchor="t" anchorCtr="0">
            <a:noAutofit/>
          </a:bodyPr>
          <a:lstStyle/>
          <a:p>
            <a:r>
              <a:rPr lang="en" sz="4800" dirty="0">
                <a:solidFill>
                  <a:srgbClr val="0000FF"/>
                </a:solidFill>
                <a:latin typeface="Andalus" panose="02020603050405020304" pitchFamily="18" charset="-78"/>
                <a:ea typeface="Bubblegum Sans"/>
                <a:cs typeface="Andalus" panose="02020603050405020304" pitchFamily="18" charset="-78"/>
                <a:sym typeface="Bubblegum Sans"/>
              </a:rPr>
              <a:t>Materials</a:t>
            </a:r>
            <a:r>
              <a:rPr lang="en" sz="4800" dirty="0">
                <a:solidFill>
                  <a:srgbClr val="0000FF"/>
                </a:solidFill>
                <a:latin typeface="Bubblegum Sans"/>
                <a:ea typeface="Bubblegum Sans"/>
                <a:cs typeface="Bubblegum Sans"/>
                <a:sym typeface="Bubblegum Sans"/>
              </a:rPr>
              <a:t>:</a:t>
            </a:r>
          </a:p>
          <a:p>
            <a:r>
              <a:rPr lang="en" sz="2400" dirty="0" smtClean="0">
                <a:solidFill>
                  <a:srgbClr val="0000FF"/>
                </a:solidFill>
                <a:latin typeface="Gabriola" panose="04040605051002020D02" pitchFamily="82" charset="0"/>
                <a:ea typeface="Alegreya"/>
                <a:cs typeface="Alegreya"/>
                <a:sym typeface="Alegreya"/>
              </a:rPr>
              <a:t>-     Pencil &amp; Computer</a:t>
            </a:r>
            <a:endParaRPr lang="en" sz="2400" dirty="0">
              <a:solidFill>
                <a:srgbClr val="0000FF"/>
              </a:solidFill>
              <a:latin typeface="Gabriola" panose="04040605051002020D02" pitchFamily="82" charset="0"/>
              <a:ea typeface="Alegreya"/>
              <a:cs typeface="Alegreya"/>
              <a:sym typeface="Alegreya"/>
            </a:endParaRPr>
          </a:p>
          <a:p>
            <a:pPr marL="342900" indent="-342900">
              <a:buFontTx/>
              <a:buChar char="-"/>
            </a:pPr>
            <a:r>
              <a:rPr lang="en" sz="2400" dirty="0" smtClean="0">
                <a:solidFill>
                  <a:srgbClr val="0000FF"/>
                </a:solidFill>
                <a:latin typeface="Gabriola" panose="04040605051002020D02" pitchFamily="82" charset="0"/>
                <a:ea typeface="Alegreya"/>
                <a:cs typeface="Alegreya"/>
                <a:sym typeface="Alegreya"/>
              </a:rPr>
              <a:t>Digital and/or Printed Notes Document</a:t>
            </a:r>
          </a:p>
          <a:p>
            <a:pPr marL="342900" indent="-342900">
              <a:buFontTx/>
              <a:buChar char="-"/>
            </a:pPr>
            <a:r>
              <a:rPr lang="en" sz="2400" dirty="0" smtClean="0">
                <a:solidFill>
                  <a:srgbClr val="0000FF"/>
                </a:solidFill>
                <a:latin typeface="Gabriola" panose="04040605051002020D02" pitchFamily="82" charset="0"/>
                <a:ea typeface="Alegreya"/>
                <a:cs typeface="Alegreya"/>
                <a:sym typeface="Alegreya"/>
              </a:rPr>
              <a:t>Two Poems</a:t>
            </a:r>
            <a:endParaRPr lang="en" sz="2400" dirty="0">
              <a:solidFill>
                <a:srgbClr val="0000FF"/>
              </a:solidFill>
              <a:latin typeface="Gabriola" panose="04040605051002020D02" pitchFamily="82" charset="0"/>
              <a:ea typeface="Alegreya"/>
              <a:cs typeface="Alegreya"/>
              <a:sym typeface="Alegreya"/>
            </a:endParaRPr>
          </a:p>
          <a:p>
            <a:endParaRPr sz="2400" dirty="0">
              <a:solidFill>
                <a:srgbClr val="0000FF"/>
              </a:solidFill>
              <a:latin typeface="Bubblegum Sans"/>
              <a:ea typeface="Bubblegum Sans"/>
              <a:cs typeface="Bubblegum Sans"/>
              <a:sym typeface="Bubblegum Sans"/>
            </a:endParaRPr>
          </a:p>
          <a:p>
            <a:endParaRPr sz="2400" dirty="0">
              <a:solidFill>
                <a:srgbClr val="0000FF"/>
              </a:solidFill>
              <a:latin typeface="Bubblegum Sans"/>
              <a:ea typeface="Bubblegum Sans"/>
              <a:cs typeface="Bubblegum Sans"/>
              <a:sym typeface="Bubblegum Sans"/>
            </a:endParaRPr>
          </a:p>
        </p:txBody>
      </p:sp>
      <p:sp>
        <p:nvSpPr>
          <p:cNvPr id="84" name="Shape 84"/>
          <p:cNvSpPr txBox="1">
            <a:spLocks noGrp="1"/>
          </p:cNvSpPr>
          <p:nvPr>
            <p:ph type="body" idx="1"/>
          </p:nvPr>
        </p:nvSpPr>
        <p:spPr>
          <a:xfrm>
            <a:off x="3331107" y="628867"/>
            <a:ext cx="8428800" cy="935600"/>
          </a:xfrm>
          <a:prstGeom prst="rect">
            <a:avLst/>
          </a:prstGeom>
          <a:ln w="38100" cap="flat" cmpd="sng">
            <a:solidFill>
              <a:srgbClr val="00B050"/>
            </a:solidFill>
            <a:prstDash val="solid"/>
            <a:round/>
            <a:headEnd type="none" w="med" len="med"/>
            <a:tailEnd type="none" w="med" len="med"/>
          </a:ln>
        </p:spPr>
        <p:txBody>
          <a:bodyPr vert="horz" lIns="121900" tIns="121900" rIns="121900" bIns="121900" rtlCol="0" anchor="t" anchorCtr="0">
            <a:noAutofit/>
          </a:bodyPr>
          <a:lstStyle/>
          <a:p>
            <a:pPr>
              <a:buNone/>
            </a:pPr>
            <a:r>
              <a:rPr lang="en" sz="4800" dirty="0">
                <a:solidFill>
                  <a:schemeClr val="accent6">
                    <a:lumMod val="75000"/>
                  </a:schemeClr>
                </a:solidFill>
                <a:latin typeface="Gabriola" panose="04040605051002020D02" pitchFamily="82" charset="0"/>
                <a:ea typeface="Bubblegum Sans"/>
                <a:cs typeface="Bubblegum Sans"/>
                <a:sym typeface="Bubblegum Sans"/>
              </a:rPr>
              <a:t>Today’s</a:t>
            </a:r>
            <a:r>
              <a:rPr lang="en" sz="4800" dirty="0">
                <a:solidFill>
                  <a:schemeClr val="accent6">
                    <a:lumMod val="75000"/>
                  </a:schemeClr>
                </a:solidFill>
                <a:latin typeface="Bubblegum Sans"/>
                <a:ea typeface="Bubblegum Sans"/>
                <a:cs typeface="Bubblegum Sans"/>
                <a:sym typeface="Bubblegum Sans"/>
              </a:rPr>
              <a:t> </a:t>
            </a:r>
            <a:r>
              <a:rPr lang="en" sz="5400" dirty="0">
                <a:solidFill>
                  <a:schemeClr val="accent6">
                    <a:lumMod val="75000"/>
                  </a:schemeClr>
                </a:solidFill>
                <a:latin typeface="Lucida Handwriting" panose="03010101010101010101" pitchFamily="66" charset="0"/>
                <a:ea typeface="Bubblegum Sans"/>
                <a:cs typeface="Bubblegum Sans"/>
                <a:sym typeface="Bubblegum Sans"/>
              </a:rPr>
              <a:t>Agenda</a:t>
            </a:r>
            <a:endParaRPr lang="en" sz="4800" dirty="0">
              <a:solidFill>
                <a:schemeClr val="accent6">
                  <a:lumMod val="75000"/>
                </a:schemeClr>
              </a:solidFill>
              <a:latin typeface="Lucida Handwriting" panose="03010101010101010101" pitchFamily="66" charset="0"/>
              <a:ea typeface="Bubblegum Sans"/>
              <a:cs typeface="Bubblegum Sans"/>
              <a:sym typeface="Bubblegum Sans"/>
            </a:endParaRPr>
          </a:p>
        </p:txBody>
      </p:sp>
      <p:sp>
        <p:nvSpPr>
          <p:cNvPr id="85" name="Shape 85"/>
          <p:cNvSpPr txBox="1">
            <a:spLocks noGrp="1"/>
          </p:cNvSpPr>
          <p:nvPr>
            <p:ph type="body" idx="1"/>
          </p:nvPr>
        </p:nvSpPr>
        <p:spPr>
          <a:xfrm>
            <a:off x="3291907" y="5718836"/>
            <a:ext cx="8428800" cy="935600"/>
          </a:xfrm>
          <a:prstGeom prst="rect">
            <a:avLst/>
          </a:prstGeom>
          <a:ln w="38100" cap="flat" cmpd="sng">
            <a:solidFill>
              <a:schemeClr val="accent5"/>
            </a:solidFill>
            <a:prstDash val="solid"/>
            <a:round/>
            <a:headEnd type="none" w="med" len="med"/>
            <a:tailEnd type="none" w="med" len="med"/>
          </a:ln>
        </p:spPr>
        <p:txBody>
          <a:bodyPr vert="horz" lIns="121900" tIns="121900" rIns="121900" bIns="121900" rtlCol="0" anchor="t" anchorCtr="0">
            <a:noAutofit/>
          </a:bodyPr>
          <a:lstStyle/>
          <a:p>
            <a:pPr>
              <a:buNone/>
            </a:pPr>
            <a:r>
              <a:rPr lang="en" sz="3600" u="sng" dirty="0" smtClean="0">
                <a:solidFill>
                  <a:schemeClr val="accent5"/>
                </a:solidFill>
                <a:effectLst>
                  <a:outerShdw blurRad="38100" dist="38100" dir="2700000" algn="tl">
                    <a:srgbClr val="000000">
                      <a:alpha val="43137"/>
                    </a:srgbClr>
                  </a:outerShdw>
                </a:effectLst>
                <a:latin typeface="Bubblegum Sans"/>
                <a:ea typeface="Bubblegum Sans"/>
                <a:cs typeface="Bubblegum Sans"/>
                <a:sym typeface="Bubblegum Sans"/>
              </a:rPr>
              <a:t>Homework</a:t>
            </a:r>
            <a:r>
              <a:rPr lang="en" sz="4000" dirty="0" smtClean="0">
                <a:solidFill>
                  <a:schemeClr val="accent5"/>
                </a:solidFill>
                <a:latin typeface="Bubblegum Sans"/>
                <a:ea typeface="Bubblegum Sans"/>
                <a:cs typeface="Bubblegum Sans"/>
                <a:sym typeface="Bubblegum Sans"/>
              </a:rPr>
              <a:t>: Begin Poetry Analysis</a:t>
            </a:r>
            <a:endParaRPr lang="en" dirty="0">
              <a:solidFill>
                <a:schemeClr val="accent5"/>
              </a:solidFill>
              <a:latin typeface="Bubblegum Sans"/>
              <a:ea typeface="Bubblegum Sans"/>
              <a:cs typeface="Bubblegum Sans"/>
              <a:sym typeface="Bubblegum Sans"/>
            </a:endParaRPr>
          </a:p>
        </p:txBody>
      </p:sp>
      <p:sp>
        <p:nvSpPr>
          <p:cNvPr id="87" name="Shape 87"/>
          <p:cNvSpPr txBox="1"/>
          <p:nvPr/>
        </p:nvSpPr>
        <p:spPr>
          <a:xfrm>
            <a:off x="8443300" y="1564467"/>
            <a:ext cx="11200" cy="33600"/>
          </a:xfrm>
          <a:prstGeom prst="rect">
            <a:avLst/>
          </a:prstGeom>
          <a:noFill/>
          <a:ln>
            <a:noFill/>
          </a:ln>
        </p:spPr>
        <p:txBody>
          <a:bodyPr lIns="121900" tIns="121900" rIns="121900" bIns="121900" anchor="t" anchorCtr="0">
            <a:noAutofit/>
          </a:bodyPr>
          <a:lstStyle/>
          <a:p>
            <a:endParaRPr sz="2400"/>
          </a:p>
        </p:txBody>
      </p:sp>
    </p:spTree>
    <p:extLst>
      <p:ext uri="{BB962C8B-B14F-4D97-AF65-F5344CB8AC3E}">
        <p14:creationId xmlns:p14="http://schemas.microsoft.com/office/powerpoint/2010/main" val="38389065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483" y="451784"/>
            <a:ext cx="8428800" cy="1430281"/>
          </a:xfrm>
        </p:spPr>
        <p:txBody>
          <a:bodyPr>
            <a:normAutofit fontScale="90000"/>
          </a:bodyPr>
          <a:lstStyle/>
          <a:p>
            <a:r>
              <a:rPr lang="en-US" sz="8900" dirty="0" smtClean="0">
                <a:solidFill>
                  <a:srgbClr val="0070C0"/>
                </a:solidFill>
                <a:latin typeface="Andalus" panose="02020603050405020304" pitchFamily="18" charset="-78"/>
                <a:cs typeface="Andalus" panose="02020603050405020304" pitchFamily="18" charset="-78"/>
              </a:rPr>
              <a:t>Bell</a:t>
            </a:r>
            <a:r>
              <a:rPr lang="en-US" sz="2000" dirty="0" smtClean="0">
                <a:solidFill>
                  <a:srgbClr val="0070C0"/>
                </a:solidFill>
                <a:latin typeface="Lucida Handwriting" panose="03010101010101010101" pitchFamily="66" charset="0"/>
              </a:rPr>
              <a:t> </a:t>
            </a:r>
            <a:r>
              <a:rPr lang="en-US" sz="9800" dirty="0" smtClean="0">
                <a:solidFill>
                  <a:schemeClr val="accent4"/>
                </a:solidFill>
                <a:latin typeface="Lucida Handwriting" panose="03010101010101010101" pitchFamily="66" charset="0"/>
              </a:rPr>
              <a:t>Ringer</a:t>
            </a:r>
            <a:r>
              <a:rPr lang="en-US" dirty="0" smtClean="0">
                <a:solidFill>
                  <a:srgbClr val="0070C0"/>
                </a:solidFill>
              </a:rPr>
              <a:t>:</a:t>
            </a:r>
            <a:endParaRPr lang="en-US" dirty="0">
              <a:solidFill>
                <a:srgbClr val="0070C0"/>
              </a:solidFill>
            </a:endParaRPr>
          </a:p>
        </p:txBody>
      </p:sp>
      <p:sp>
        <p:nvSpPr>
          <p:cNvPr id="3" name="Text Placeholder 2"/>
          <p:cNvSpPr>
            <a:spLocks noGrp="1"/>
          </p:cNvSpPr>
          <p:nvPr>
            <p:ph type="body" idx="1"/>
          </p:nvPr>
        </p:nvSpPr>
        <p:spPr>
          <a:xfrm>
            <a:off x="6921501" y="1722474"/>
            <a:ext cx="4873550" cy="4501117"/>
          </a:xfrm>
          <a:ln w="38100"/>
        </p:spPr>
        <p:style>
          <a:lnRef idx="2">
            <a:schemeClr val="accent1"/>
          </a:lnRef>
          <a:fillRef idx="1">
            <a:schemeClr val="lt1"/>
          </a:fillRef>
          <a:effectRef idx="0">
            <a:schemeClr val="accent1"/>
          </a:effectRef>
          <a:fontRef idx="minor">
            <a:schemeClr val="dk1"/>
          </a:fontRef>
        </p:style>
        <p:txBody>
          <a:bodyPr>
            <a:noAutofit/>
          </a:bodyPr>
          <a:lstStyle/>
          <a:p>
            <a:pPr marL="0" indent="0" algn="ctr">
              <a:buNone/>
            </a:pPr>
            <a:r>
              <a:rPr lang="en-US" b="1" u="sng" dirty="0" smtClean="0">
                <a:solidFill>
                  <a:schemeClr val="accent6"/>
                </a:solidFill>
                <a:latin typeface="Arabic Typesetting" panose="03020402040406030203" pitchFamily="66" charset="-78"/>
                <a:cs typeface="Arabic Typesetting" panose="03020402040406030203" pitchFamily="66" charset="-78"/>
              </a:rPr>
              <a:t>The Bustle in the House ca. 1866</a:t>
            </a:r>
          </a:p>
          <a:p>
            <a:pPr marL="0" indent="0">
              <a:buNone/>
            </a:pPr>
            <a:endParaRPr lang="en-US" sz="2400" b="1" dirty="0">
              <a:solidFill>
                <a:schemeClr val="accent6"/>
              </a:solidFill>
              <a:latin typeface="Arabic Typesetting" panose="03020402040406030203" pitchFamily="66" charset="-78"/>
              <a:cs typeface="Arabic Typesetting" panose="03020402040406030203" pitchFamily="66" charset="-78"/>
            </a:endParaRPr>
          </a:p>
          <a:p>
            <a:pPr marL="0" indent="0">
              <a:buNone/>
            </a:pPr>
            <a:r>
              <a:rPr lang="en-US" b="1" dirty="0" smtClean="0">
                <a:solidFill>
                  <a:schemeClr val="accent6"/>
                </a:solidFill>
                <a:latin typeface="Arabic Typesetting" panose="03020402040406030203" pitchFamily="66" charset="-78"/>
                <a:cs typeface="Arabic Typesetting" panose="03020402040406030203" pitchFamily="66" charset="-78"/>
              </a:rPr>
              <a:t>The Bustle in the House</a:t>
            </a:r>
          </a:p>
          <a:p>
            <a:pPr marL="0" indent="0">
              <a:buNone/>
            </a:pPr>
            <a:r>
              <a:rPr lang="en-US" b="1" dirty="0" smtClean="0">
                <a:solidFill>
                  <a:schemeClr val="accent6"/>
                </a:solidFill>
                <a:latin typeface="Arabic Typesetting" panose="03020402040406030203" pitchFamily="66" charset="-78"/>
                <a:cs typeface="Arabic Typesetting" panose="03020402040406030203" pitchFamily="66" charset="-78"/>
              </a:rPr>
              <a:t>The Morning after Death</a:t>
            </a:r>
          </a:p>
          <a:p>
            <a:pPr marL="0" indent="0">
              <a:buNone/>
            </a:pPr>
            <a:r>
              <a:rPr lang="en-US" b="1" dirty="0" smtClean="0">
                <a:solidFill>
                  <a:schemeClr val="accent6"/>
                </a:solidFill>
                <a:latin typeface="Arabic Typesetting" panose="03020402040406030203" pitchFamily="66" charset="-78"/>
                <a:cs typeface="Arabic Typesetting" panose="03020402040406030203" pitchFamily="66" charset="-78"/>
              </a:rPr>
              <a:t>Is solemnest of industries</a:t>
            </a:r>
          </a:p>
          <a:p>
            <a:pPr marL="0" indent="0">
              <a:buNone/>
            </a:pPr>
            <a:r>
              <a:rPr lang="en-US" b="1" dirty="0" smtClean="0">
                <a:solidFill>
                  <a:schemeClr val="accent6"/>
                </a:solidFill>
                <a:latin typeface="Arabic Typesetting" panose="03020402040406030203" pitchFamily="66" charset="-78"/>
                <a:cs typeface="Arabic Typesetting" panose="03020402040406030203" pitchFamily="66" charset="-78"/>
              </a:rPr>
              <a:t>Enacted upon the Earth—</a:t>
            </a:r>
          </a:p>
          <a:p>
            <a:pPr marL="0" indent="0">
              <a:buNone/>
            </a:pPr>
            <a:endParaRPr lang="en-US" sz="2400" b="1" dirty="0">
              <a:solidFill>
                <a:schemeClr val="accent6"/>
              </a:solidFill>
              <a:latin typeface="Arabic Typesetting" panose="03020402040406030203" pitchFamily="66" charset="-78"/>
              <a:cs typeface="Arabic Typesetting" panose="03020402040406030203" pitchFamily="66" charset="-78"/>
            </a:endParaRPr>
          </a:p>
          <a:p>
            <a:pPr marL="0" indent="0">
              <a:buNone/>
            </a:pPr>
            <a:r>
              <a:rPr lang="en-US" b="1" dirty="0" smtClean="0">
                <a:solidFill>
                  <a:schemeClr val="accent6"/>
                </a:solidFill>
                <a:latin typeface="Arabic Typesetting" panose="03020402040406030203" pitchFamily="66" charset="-78"/>
                <a:cs typeface="Arabic Typesetting" panose="03020402040406030203" pitchFamily="66" charset="-78"/>
              </a:rPr>
              <a:t>The Sweeping up the Heart</a:t>
            </a:r>
          </a:p>
          <a:p>
            <a:pPr marL="0" indent="0">
              <a:buNone/>
            </a:pPr>
            <a:r>
              <a:rPr lang="en-US" b="1" dirty="0" smtClean="0">
                <a:solidFill>
                  <a:schemeClr val="accent6"/>
                </a:solidFill>
                <a:latin typeface="Arabic Typesetting" panose="03020402040406030203" pitchFamily="66" charset="-78"/>
                <a:cs typeface="Arabic Typesetting" panose="03020402040406030203" pitchFamily="66" charset="-78"/>
              </a:rPr>
              <a:t>And putting Love away</a:t>
            </a:r>
          </a:p>
          <a:p>
            <a:pPr marL="0" indent="0">
              <a:buNone/>
            </a:pPr>
            <a:r>
              <a:rPr lang="en-US" b="1" dirty="0" smtClean="0">
                <a:solidFill>
                  <a:schemeClr val="accent6"/>
                </a:solidFill>
                <a:latin typeface="Arabic Typesetting" panose="03020402040406030203" pitchFamily="66" charset="-78"/>
                <a:cs typeface="Arabic Typesetting" panose="03020402040406030203" pitchFamily="66" charset="-78"/>
              </a:rPr>
              <a:t>We shall not want to use again </a:t>
            </a:r>
          </a:p>
          <a:p>
            <a:pPr marL="0" indent="0">
              <a:buNone/>
            </a:pPr>
            <a:r>
              <a:rPr lang="en-US" b="1" dirty="0" smtClean="0">
                <a:solidFill>
                  <a:schemeClr val="accent6"/>
                </a:solidFill>
                <a:latin typeface="Arabic Typesetting" panose="03020402040406030203" pitchFamily="66" charset="-78"/>
                <a:cs typeface="Arabic Typesetting" panose="03020402040406030203" pitchFamily="66" charset="-78"/>
              </a:rPr>
              <a:t>Until Eternity. </a:t>
            </a:r>
            <a:endParaRPr lang="en-US" b="1" dirty="0">
              <a:solidFill>
                <a:schemeClr val="accent6"/>
              </a:solidFill>
              <a:latin typeface="Arabic Typesetting" panose="03020402040406030203" pitchFamily="66" charset="-78"/>
              <a:cs typeface="Arabic Typesetting" panose="03020402040406030203" pitchFamily="66" charset="-78"/>
            </a:endParaRPr>
          </a:p>
          <a:p>
            <a:pPr marL="0" indent="0">
              <a:buNone/>
            </a:pPr>
            <a:r>
              <a:rPr lang="en-US" sz="2000" b="1" dirty="0" smtClean="0">
                <a:solidFill>
                  <a:schemeClr val="accent5"/>
                </a:solidFill>
                <a:latin typeface="Bradley Hand ITC" panose="03070402050302030203" pitchFamily="66" charset="0"/>
                <a:cs typeface="Andalus" panose="02020603050405020304" pitchFamily="18" charset="-78"/>
              </a:rPr>
              <a:t>The Bustle of the House- </a:t>
            </a:r>
            <a:r>
              <a:rPr lang="en-US" sz="1600" b="1" dirty="0" smtClean="0">
                <a:solidFill>
                  <a:schemeClr val="accent5"/>
                </a:solidFill>
                <a:latin typeface="Andalus" panose="02020603050405020304" pitchFamily="18" charset="-78"/>
                <a:cs typeface="Andalus" panose="02020603050405020304" pitchFamily="18" charset="-78"/>
              </a:rPr>
              <a:t>Emily Dickinson (1866)</a:t>
            </a:r>
            <a:endParaRPr lang="en-US" sz="1600" b="1" dirty="0">
              <a:solidFill>
                <a:schemeClr val="accent5"/>
              </a:solidFill>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42" y="203588"/>
            <a:ext cx="2610035" cy="268718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8729" y="203588"/>
            <a:ext cx="1834754" cy="1873791"/>
          </a:xfrm>
          <a:prstGeom prst="rect">
            <a:avLst/>
          </a:prstGeom>
        </p:spPr>
      </p:pic>
      <p:sp>
        <p:nvSpPr>
          <p:cNvPr id="6" name="TextBox 5"/>
          <p:cNvSpPr txBox="1"/>
          <p:nvPr/>
        </p:nvSpPr>
        <p:spPr>
          <a:xfrm>
            <a:off x="978197" y="2077379"/>
            <a:ext cx="6103088" cy="3447098"/>
          </a:xfrm>
          <a:prstGeom prst="rect">
            <a:avLst/>
          </a:prstGeom>
          <a:noFill/>
        </p:spPr>
        <p:txBody>
          <a:bodyPr wrap="square" rtlCol="0">
            <a:spAutoFit/>
          </a:bodyPr>
          <a:lstStyle/>
          <a:p>
            <a:pPr algn="ctr"/>
            <a:r>
              <a:rPr lang="en-US" sz="4800" b="1" u="sng" dirty="0" smtClean="0">
                <a:solidFill>
                  <a:schemeClr val="accent5"/>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Directions</a:t>
            </a:r>
            <a:r>
              <a:rPr lang="en-US" sz="5400" b="1" u="sng" dirty="0" smtClean="0">
                <a:solidFill>
                  <a:schemeClr val="accent5"/>
                </a:solidFill>
                <a:effectLst>
                  <a:outerShdw blurRad="38100" dist="38100" dir="2700000" algn="tl">
                    <a:srgbClr val="000000">
                      <a:alpha val="43137"/>
                    </a:srgbClr>
                  </a:outerShdw>
                </a:effectLst>
                <a:latin typeface="Andalus" panose="02020603050405020304" pitchFamily="18" charset="-78"/>
                <a:cs typeface="Andalus" panose="02020603050405020304" pitchFamily="18" charset="-78"/>
              </a:rPr>
              <a:t>:</a:t>
            </a:r>
          </a:p>
          <a:p>
            <a:pPr algn="ctr"/>
            <a:r>
              <a:rPr lang="en-US" sz="3600" dirty="0" smtClean="0">
                <a:solidFill>
                  <a:schemeClr val="accent5"/>
                </a:solidFill>
                <a:latin typeface="Andalus" panose="02020603050405020304" pitchFamily="18" charset="-78"/>
                <a:cs typeface="Andalus" panose="02020603050405020304" pitchFamily="18" charset="-78"/>
              </a:rPr>
              <a:t>Read through the passage. </a:t>
            </a:r>
          </a:p>
          <a:p>
            <a:r>
              <a:rPr lang="en-US" sz="3200" dirty="0" smtClean="0">
                <a:solidFill>
                  <a:schemeClr val="accent6"/>
                </a:solidFill>
                <a:latin typeface="Gabriola" panose="04040605051002020D02" pitchFamily="82" charset="0"/>
                <a:cs typeface="Andalus" panose="02020603050405020304" pitchFamily="18" charset="-78"/>
              </a:rPr>
              <a:t>1.What is the tone of the poem? </a:t>
            </a:r>
          </a:p>
          <a:p>
            <a:r>
              <a:rPr lang="en-US" sz="3200" dirty="0" smtClean="0">
                <a:solidFill>
                  <a:schemeClr val="accent6"/>
                </a:solidFill>
                <a:latin typeface="Gabriola" panose="04040605051002020D02" pitchFamily="82" charset="0"/>
                <a:cs typeface="Andalus" panose="02020603050405020304" pitchFamily="18" charset="-78"/>
              </a:rPr>
              <a:t>2. What words showcase this tone?</a:t>
            </a:r>
          </a:p>
          <a:p>
            <a:r>
              <a:rPr lang="en-US" sz="3200" dirty="0" smtClean="0">
                <a:solidFill>
                  <a:schemeClr val="accent6"/>
                </a:solidFill>
                <a:latin typeface="Gabriola" panose="04040605051002020D02" pitchFamily="82" charset="0"/>
                <a:cs typeface="Andalus" panose="02020603050405020304" pitchFamily="18" charset="-78"/>
              </a:rPr>
              <a:t>3. What is the author’s tone at the end of the poem- hopeful, sad, resigned… WHY?</a:t>
            </a:r>
            <a:endParaRPr lang="en-US" sz="3200" dirty="0">
              <a:solidFill>
                <a:schemeClr val="accent6"/>
              </a:solidFill>
              <a:latin typeface="Gabriola" panose="04040605051002020D02" pitchFamily="82" charset="0"/>
              <a:cs typeface="Andalus" panose="02020603050405020304" pitchFamily="18" charset="-78"/>
            </a:endParaRPr>
          </a:p>
        </p:txBody>
      </p:sp>
    </p:spTree>
    <p:extLst>
      <p:ext uri="{BB962C8B-B14F-4D97-AF65-F5344CB8AC3E}">
        <p14:creationId xmlns:p14="http://schemas.microsoft.com/office/powerpoint/2010/main" val="30512485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037" y="1041991"/>
            <a:ext cx="11688726" cy="5635256"/>
          </a:xfrm>
        </p:spPr>
        <p:txBody>
          <a:bodyPr>
            <a:normAutofit fontScale="92500" lnSpcReduction="20000"/>
          </a:bodyPr>
          <a:lstStyle/>
          <a:p>
            <a:pPr marL="742950" indent="-742950">
              <a:buAutoNum type="arabicPeriod"/>
            </a:pPr>
            <a:r>
              <a:rPr lang="en-US" sz="3600" dirty="0" smtClean="0">
                <a:latin typeface="Andalus" panose="02020603050405020304" pitchFamily="18" charset="-78"/>
                <a:cs typeface="Andalus" panose="02020603050405020304" pitchFamily="18" charset="-78"/>
              </a:rPr>
              <a:t>Read through the two poems provided in your notes </a:t>
            </a:r>
          </a:p>
          <a:p>
            <a:pPr marL="0" indent="0">
              <a:buNone/>
            </a:pPr>
            <a:r>
              <a:rPr lang="en-US" sz="3600" dirty="0" smtClean="0">
                <a:latin typeface="Andalus" panose="02020603050405020304" pitchFamily="18" charset="-78"/>
                <a:cs typeface="Andalus" panose="02020603050405020304" pitchFamily="18" charset="-78"/>
              </a:rPr>
              <a:t>packet.</a:t>
            </a:r>
          </a:p>
          <a:p>
            <a:pPr marL="0" indent="0">
              <a:buNone/>
            </a:pPr>
            <a:endParaRPr lang="en-US" sz="3600" dirty="0">
              <a:latin typeface="Andalus" panose="02020603050405020304" pitchFamily="18" charset="-78"/>
              <a:cs typeface="Andalus" panose="02020603050405020304" pitchFamily="18" charset="-78"/>
            </a:endParaRPr>
          </a:p>
          <a:p>
            <a:pPr marL="0" indent="0">
              <a:buNone/>
            </a:pPr>
            <a:r>
              <a:rPr lang="en-US" sz="3600" dirty="0" smtClean="0">
                <a:latin typeface="Andalus" panose="02020603050405020304" pitchFamily="18" charset="-78"/>
                <a:cs typeface="Andalus" panose="02020603050405020304" pitchFamily="18" charset="-78"/>
              </a:rPr>
              <a:t>2. Identify the tone of each poem. Write this word at the</a:t>
            </a:r>
          </a:p>
          <a:p>
            <a:pPr marL="0" indent="0">
              <a:buNone/>
            </a:pPr>
            <a:r>
              <a:rPr lang="en-US" sz="3600" dirty="0" smtClean="0">
                <a:latin typeface="Andalus" panose="02020603050405020304" pitchFamily="18" charset="-78"/>
                <a:cs typeface="Andalus" panose="02020603050405020304" pitchFamily="18" charset="-78"/>
              </a:rPr>
              <a:t> top of the page.  </a:t>
            </a:r>
          </a:p>
          <a:p>
            <a:pPr marL="0" indent="0">
              <a:buNone/>
            </a:pPr>
            <a:endParaRPr lang="en-US" sz="3600" dirty="0">
              <a:latin typeface="Andalus" panose="02020603050405020304" pitchFamily="18" charset="-78"/>
              <a:cs typeface="Andalus" panose="02020603050405020304" pitchFamily="18" charset="-78"/>
            </a:endParaRPr>
          </a:p>
          <a:p>
            <a:pPr marL="0" indent="0">
              <a:buNone/>
            </a:pPr>
            <a:r>
              <a:rPr lang="en-US" sz="3600" dirty="0" smtClean="0">
                <a:latin typeface="Andalus" panose="02020603050405020304" pitchFamily="18" charset="-78"/>
                <a:cs typeface="Andalus" panose="02020603050405020304" pitchFamily="18" charset="-78"/>
              </a:rPr>
              <a:t>3. Put a box around the tone words. </a:t>
            </a:r>
          </a:p>
          <a:p>
            <a:pPr marL="0" indent="0">
              <a:buNone/>
            </a:pPr>
            <a:endParaRPr lang="en-US" sz="3600" dirty="0">
              <a:latin typeface="Andalus" panose="02020603050405020304" pitchFamily="18" charset="-78"/>
              <a:cs typeface="Andalus" panose="02020603050405020304" pitchFamily="18" charset="-78"/>
            </a:endParaRPr>
          </a:p>
          <a:p>
            <a:pPr marL="0" indent="0">
              <a:buNone/>
            </a:pPr>
            <a:r>
              <a:rPr lang="en-US" sz="3600" dirty="0" smtClean="0">
                <a:latin typeface="Andalus" panose="02020603050405020304" pitchFamily="18" charset="-78"/>
                <a:cs typeface="Andalus" panose="02020603050405020304" pitchFamily="18" charset="-78"/>
              </a:rPr>
              <a:t>4. Draw a picture of the mood over the top of the poem with pencil or black marker only.</a:t>
            </a:r>
          </a:p>
          <a:p>
            <a:pPr marL="0" indent="0">
              <a:buNone/>
            </a:pPr>
            <a:r>
              <a:rPr lang="en-US" sz="3600" dirty="0" smtClean="0">
                <a:latin typeface="Andalus" panose="02020603050405020304" pitchFamily="18" charset="-78"/>
                <a:cs typeface="Andalus" panose="02020603050405020304" pitchFamily="18" charset="-78"/>
              </a:rPr>
              <a:t> </a:t>
            </a:r>
          </a:p>
          <a:p>
            <a:pPr marL="0" indent="0">
              <a:buNone/>
            </a:pPr>
            <a:r>
              <a:rPr lang="en-US" sz="3600" dirty="0" smtClean="0">
                <a:latin typeface="Andalus" panose="02020603050405020304" pitchFamily="18" charset="-78"/>
                <a:cs typeface="Andalus" panose="02020603050405020304" pitchFamily="18" charset="-78"/>
              </a:rPr>
              <a:t>5. Do not cover the tone boxes. </a:t>
            </a:r>
            <a:endParaRPr lang="en-US" sz="3600" dirty="0">
              <a:latin typeface="Andalus" panose="02020603050405020304" pitchFamily="18" charset="-78"/>
              <a:cs typeface="Andalus" panose="02020603050405020304" pitchFamily="18" charset="-78"/>
            </a:endParaRPr>
          </a:p>
        </p:txBody>
      </p:sp>
      <p:sp>
        <p:nvSpPr>
          <p:cNvPr id="6" name="Title 1"/>
          <p:cNvSpPr>
            <a:spLocks noGrp="1"/>
          </p:cNvSpPr>
          <p:nvPr>
            <p:ph type="title"/>
          </p:nvPr>
        </p:nvSpPr>
        <p:spPr>
          <a:xfrm>
            <a:off x="1745512" y="0"/>
            <a:ext cx="10515600" cy="1325563"/>
          </a:xfrm>
        </p:spPr>
        <p:txBody>
          <a:bodyPr/>
          <a:lstStyle/>
          <a:p>
            <a:r>
              <a:rPr lang="en-US" dirty="0" smtClean="0">
                <a:solidFill>
                  <a:schemeClr val="accent5"/>
                </a:solidFill>
                <a:latin typeface="Lucida Handwriting" panose="03010101010101010101" pitchFamily="66" charset="0"/>
              </a:rPr>
              <a:t>Tone</a:t>
            </a:r>
            <a:r>
              <a:rPr lang="en-US" dirty="0" smtClean="0"/>
              <a:t> </a:t>
            </a:r>
            <a:r>
              <a:rPr lang="en-US" dirty="0" smtClean="0">
                <a:latin typeface="Andalus" panose="02020603050405020304" pitchFamily="18" charset="-78"/>
                <a:cs typeface="Andalus" panose="02020603050405020304" pitchFamily="18" charset="-78"/>
              </a:rPr>
              <a:t>and</a:t>
            </a:r>
            <a:r>
              <a:rPr lang="en-US" dirty="0" smtClean="0"/>
              <a:t> </a:t>
            </a:r>
            <a:r>
              <a:rPr lang="en-US" dirty="0" smtClean="0">
                <a:solidFill>
                  <a:srgbClr val="FF0000"/>
                </a:solidFill>
                <a:latin typeface="Lucida Handwriting" panose="03010101010101010101" pitchFamily="66" charset="0"/>
              </a:rPr>
              <a:t>Mood</a:t>
            </a:r>
            <a:r>
              <a:rPr lang="en-US" dirty="0" smtClean="0">
                <a:solidFill>
                  <a:srgbClr val="FF0000"/>
                </a:solidFill>
              </a:rPr>
              <a:t> </a:t>
            </a:r>
            <a:r>
              <a:rPr lang="en-US" dirty="0" smtClean="0">
                <a:latin typeface="Andalus" panose="02020603050405020304" pitchFamily="18" charset="-78"/>
                <a:cs typeface="Andalus" panose="02020603050405020304" pitchFamily="18" charset="-78"/>
              </a:rPr>
              <a:t>Black-Out Poetry! </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3441" y="393535"/>
            <a:ext cx="1609379" cy="139633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729" y="1837798"/>
            <a:ext cx="1595293" cy="239576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7100" y="3534403"/>
            <a:ext cx="1447800" cy="1203960"/>
          </a:xfrm>
          <a:prstGeom prst="rect">
            <a:avLst/>
          </a:prstGeom>
        </p:spPr>
      </p:pic>
      <p:sp>
        <p:nvSpPr>
          <p:cNvPr id="7" name="Rectangle 6"/>
          <p:cNvSpPr/>
          <p:nvPr/>
        </p:nvSpPr>
        <p:spPr>
          <a:xfrm>
            <a:off x="6785618" y="3650512"/>
            <a:ext cx="1622351" cy="8364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Tone Words or Phrases.</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1711" y="4882014"/>
            <a:ext cx="1610244" cy="1497901"/>
          </a:xfrm>
          <a:prstGeom prst="rect">
            <a:avLst/>
          </a:prstGeom>
        </p:spPr>
      </p:pic>
    </p:spTree>
    <p:extLst>
      <p:ext uri="{BB962C8B-B14F-4D97-AF65-F5344CB8AC3E}">
        <p14:creationId xmlns:p14="http://schemas.microsoft.com/office/powerpoint/2010/main" val="2203251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814" y="0"/>
            <a:ext cx="10515600" cy="1325563"/>
          </a:xfrm>
        </p:spPr>
        <p:txBody>
          <a:bodyPr/>
          <a:lstStyle/>
          <a:p>
            <a:r>
              <a:rPr lang="en-US" sz="6600" dirty="0" smtClean="0">
                <a:solidFill>
                  <a:srgbClr val="00B050"/>
                </a:solidFill>
                <a:latin typeface="Lucida Handwriting" panose="03010101010101010101" pitchFamily="66" charset="0"/>
              </a:rPr>
              <a:t>Define</a:t>
            </a:r>
            <a:r>
              <a:rPr lang="en-US" dirty="0" smtClean="0"/>
              <a:t>  (</a:t>
            </a:r>
            <a:r>
              <a:rPr lang="en-US" sz="3600" dirty="0" smtClean="0">
                <a:latin typeface="Bradley Hand ITC" panose="03070402050302030203" pitchFamily="66" charset="0"/>
              </a:rPr>
              <a:t>in your notes</a:t>
            </a:r>
            <a:r>
              <a:rPr lang="en-US" dirty="0" smtClean="0"/>
              <a:t>)</a:t>
            </a:r>
            <a:endParaRPr lang="en-US" dirty="0"/>
          </a:p>
        </p:txBody>
      </p:sp>
      <p:sp>
        <p:nvSpPr>
          <p:cNvPr id="3" name="Content Placeholder 2"/>
          <p:cNvSpPr>
            <a:spLocks noGrp="1"/>
          </p:cNvSpPr>
          <p:nvPr>
            <p:ph idx="1"/>
          </p:nvPr>
        </p:nvSpPr>
        <p:spPr>
          <a:xfrm>
            <a:off x="318977" y="1577532"/>
            <a:ext cx="11624930" cy="4351338"/>
          </a:xfrm>
        </p:spPr>
        <p:txBody>
          <a:bodyPr>
            <a:normAutofit/>
          </a:bodyPr>
          <a:lstStyle/>
          <a:p>
            <a:pPr marL="0" indent="0">
              <a:buNone/>
            </a:pPr>
            <a:r>
              <a:rPr lang="en-US" sz="5400" dirty="0" smtClean="0">
                <a:solidFill>
                  <a:srgbClr val="00B050"/>
                </a:solidFill>
                <a:latin typeface="Andalus" panose="02020603050405020304" pitchFamily="18" charset="-78"/>
                <a:cs typeface="Andalus" panose="02020603050405020304" pitchFamily="18" charset="-78"/>
              </a:rPr>
              <a:t>1. D</a:t>
            </a:r>
            <a:r>
              <a:rPr lang="en-US" sz="5400" dirty="0" smtClean="0">
                <a:latin typeface="Andalus" panose="02020603050405020304" pitchFamily="18" charset="-78"/>
                <a:cs typeface="Andalus" panose="02020603050405020304" pitchFamily="18" charset="-78"/>
              </a:rPr>
              <a:t>enotation = </a:t>
            </a:r>
            <a:r>
              <a:rPr lang="en-US" sz="5400" dirty="0" smtClean="0">
                <a:solidFill>
                  <a:srgbClr val="00B050"/>
                </a:solidFill>
                <a:latin typeface="Andalus" panose="02020603050405020304" pitchFamily="18" charset="-78"/>
                <a:cs typeface="Andalus" panose="02020603050405020304" pitchFamily="18" charset="-78"/>
              </a:rPr>
              <a:t>D</a:t>
            </a:r>
            <a:r>
              <a:rPr lang="en-US" sz="5400" dirty="0" smtClean="0">
                <a:latin typeface="Andalus" panose="02020603050405020304" pitchFamily="18" charset="-78"/>
                <a:cs typeface="Andalus" panose="02020603050405020304" pitchFamily="18" charset="-78"/>
              </a:rPr>
              <a:t>ictionary </a:t>
            </a:r>
            <a:r>
              <a:rPr lang="en-US" sz="5400" dirty="0" smtClean="0">
                <a:solidFill>
                  <a:srgbClr val="00B050"/>
                </a:solidFill>
                <a:latin typeface="Andalus" panose="02020603050405020304" pitchFamily="18" charset="-78"/>
                <a:cs typeface="Andalus" panose="02020603050405020304" pitchFamily="18" charset="-78"/>
              </a:rPr>
              <a:t>D</a:t>
            </a:r>
            <a:r>
              <a:rPr lang="en-US" sz="5400" dirty="0" smtClean="0">
                <a:latin typeface="Andalus" panose="02020603050405020304" pitchFamily="18" charset="-78"/>
                <a:cs typeface="Andalus" panose="02020603050405020304" pitchFamily="18" charset="-78"/>
              </a:rPr>
              <a:t>efinition</a:t>
            </a:r>
          </a:p>
          <a:p>
            <a:pPr marL="0" indent="0">
              <a:buNone/>
            </a:pPr>
            <a:endParaRPr lang="en-US" sz="5400" dirty="0">
              <a:latin typeface="Andalus" panose="02020603050405020304" pitchFamily="18" charset="-78"/>
              <a:cs typeface="Andalus" panose="02020603050405020304" pitchFamily="18" charset="-78"/>
            </a:endParaRPr>
          </a:p>
          <a:p>
            <a:pPr marL="0" indent="0">
              <a:spcBef>
                <a:spcPts val="0"/>
              </a:spcBef>
              <a:buNone/>
            </a:pPr>
            <a:r>
              <a:rPr lang="en-US" sz="5400" dirty="0" smtClean="0">
                <a:latin typeface="Andalus" panose="02020603050405020304" pitchFamily="18" charset="-78"/>
                <a:cs typeface="Andalus" panose="02020603050405020304" pitchFamily="18" charset="-78"/>
              </a:rPr>
              <a:t>2. Connotation = </a:t>
            </a:r>
            <a:r>
              <a:rPr lang="en-US" sz="5400" dirty="0" smtClean="0">
                <a:solidFill>
                  <a:srgbClr val="FF0000"/>
                </a:solidFill>
                <a:latin typeface="Andalus" panose="02020603050405020304" pitchFamily="18" charset="-78"/>
                <a:cs typeface="Andalus" panose="02020603050405020304" pitchFamily="18" charset="-78"/>
              </a:rPr>
              <a:t>emotion</a:t>
            </a:r>
            <a:r>
              <a:rPr lang="en-US" sz="5400" dirty="0" smtClean="0">
                <a:latin typeface="Andalus" panose="02020603050405020304" pitchFamily="18" charset="-78"/>
                <a:cs typeface="Andalus" panose="02020603050405020304" pitchFamily="18" charset="-78"/>
              </a:rPr>
              <a:t> or human reaction to a word. </a:t>
            </a:r>
          </a:p>
          <a:p>
            <a:pPr marL="0" indent="0" algn="ctr">
              <a:spcBef>
                <a:spcPts val="0"/>
              </a:spcBef>
              <a:buNone/>
            </a:pPr>
            <a:r>
              <a:rPr lang="en-US" sz="4400" dirty="0" smtClean="0">
                <a:latin typeface="Andalus" panose="02020603050405020304" pitchFamily="18" charset="-78"/>
                <a:cs typeface="Andalus" panose="02020603050405020304" pitchFamily="18" charset="-78"/>
              </a:rPr>
              <a:t>(</a:t>
            </a:r>
            <a:r>
              <a:rPr lang="en-US" sz="4400" dirty="0" smtClean="0">
                <a:latin typeface="Bradley Hand ITC" panose="03070402050302030203" pitchFamily="66" charset="0"/>
                <a:cs typeface="Andalus" panose="02020603050405020304" pitchFamily="18" charset="-78"/>
              </a:rPr>
              <a:t>How we </a:t>
            </a:r>
            <a:r>
              <a:rPr lang="en-US" sz="4400" dirty="0" smtClean="0">
                <a:solidFill>
                  <a:srgbClr val="FF0000"/>
                </a:solidFill>
                <a:latin typeface="Bradley Hand ITC" panose="03070402050302030203" pitchFamily="66" charset="0"/>
                <a:cs typeface="Andalus" panose="02020603050405020304" pitchFamily="18" charset="-78"/>
              </a:rPr>
              <a:t>feel</a:t>
            </a:r>
            <a:r>
              <a:rPr lang="en-US" sz="4400" dirty="0" smtClean="0">
                <a:latin typeface="Bradley Hand ITC" panose="03070402050302030203" pitchFamily="66" charset="0"/>
                <a:cs typeface="Andalus" panose="02020603050405020304" pitchFamily="18" charset="-78"/>
              </a:rPr>
              <a:t> when we read the word.</a:t>
            </a:r>
            <a:r>
              <a:rPr lang="en-US" sz="4400" dirty="0" smtClean="0">
                <a:latin typeface="Andalus" panose="02020603050405020304" pitchFamily="18" charset="-78"/>
                <a:cs typeface="Andalus" panose="02020603050405020304" pitchFamily="18" charset="-78"/>
              </a:rPr>
              <a:t>)</a:t>
            </a:r>
            <a:endParaRPr lang="en-US" sz="4400" dirty="0">
              <a:latin typeface="Andalus" panose="02020603050405020304" pitchFamily="18" charset="-78"/>
              <a:cs typeface="Andalus" panose="02020603050405020304" pitchFamily="18"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9494" y="886046"/>
            <a:ext cx="1132004" cy="170932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4014" y="5328937"/>
            <a:ext cx="10058400" cy="1436914"/>
          </a:xfrm>
          <a:prstGeom prst="rect">
            <a:avLst/>
          </a:prstGeom>
        </p:spPr>
      </p:pic>
    </p:spTree>
    <p:extLst>
      <p:ext uri="{BB962C8B-B14F-4D97-AF65-F5344CB8AC3E}">
        <p14:creationId xmlns:p14="http://schemas.microsoft.com/office/powerpoint/2010/main" val="31200621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7353" r="16615"/>
          <a:stretch/>
        </p:blipFill>
        <p:spPr>
          <a:xfrm>
            <a:off x="1684117" y="1143766"/>
            <a:ext cx="4313993" cy="559410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08" t="-482" r="-208" b="11474"/>
          <a:stretch/>
        </p:blipFill>
        <p:spPr>
          <a:xfrm>
            <a:off x="5998110" y="2726867"/>
            <a:ext cx="3755490" cy="402551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US" sz="7200" dirty="0" smtClean="0">
                <a:solidFill>
                  <a:srgbClr val="002060"/>
                </a:solidFill>
                <a:latin typeface="Lucida Handwriting" panose="03010101010101010101" pitchFamily="66" charset="0"/>
              </a:rPr>
              <a:t>Examples:</a:t>
            </a:r>
            <a:endParaRPr lang="en-US" sz="7200" dirty="0">
              <a:solidFill>
                <a:srgbClr val="002060"/>
              </a:solidFill>
              <a:latin typeface="Lucida Handwriting" panose="03010101010101010101" pitchFamily="66" charset="0"/>
            </a:endParaRP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3781" y="2508478"/>
            <a:ext cx="1414969" cy="2056265"/>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3029" y="278875"/>
            <a:ext cx="2224126" cy="25527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2686" y="3185241"/>
            <a:ext cx="2779885" cy="356714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0867" y="365590"/>
            <a:ext cx="1551495" cy="2195512"/>
          </a:xfrm>
          <a:prstGeom prst="rect">
            <a:avLst/>
          </a:prstGeom>
        </p:spPr>
      </p:pic>
    </p:spTree>
    <p:extLst>
      <p:ext uri="{BB962C8B-B14F-4D97-AF65-F5344CB8AC3E}">
        <p14:creationId xmlns:p14="http://schemas.microsoft.com/office/powerpoint/2010/main" val="2878986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9796" r="20681"/>
          <a:stretch/>
        </p:blipFill>
        <p:spPr>
          <a:xfrm>
            <a:off x="0" y="1311946"/>
            <a:ext cx="3142343" cy="5279136"/>
          </a:xfrm>
          <a:prstGeom prst="rect">
            <a:avLst/>
          </a:prstGeom>
        </p:spPr>
      </p:pic>
      <p:sp>
        <p:nvSpPr>
          <p:cNvPr id="2" name="Title 1"/>
          <p:cNvSpPr>
            <a:spLocks noGrp="1"/>
          </p:cNvSpPr>
          <p:nvPr>
            <p:ph type="title"/>
          </p:nvPr>
        </p:nvSpPr>
        <p:spPr>
          <a:xfrm>
            <a:off x="515257" y="87703"/>
            <a:ext cx="11288486" cy="1325563"/>
          </a:xfrm>
        </p:spPr>
        <p:txBody>
          <a:bodyPr>
            <a:noAutofit/>
          </a:bodyPr>
          <a:lstStyle/>
          <a:p>
            <a:r>
              <a:rPr lang="en-US" sz="5400" dirty="0" smtClean="0">
                <a:solidFill>
                  <a:schemeClr val="accent5"/>
                </a:solidFill>
                <a:latin typeface="Lucida Handwriting" panose="03010101010101010101" pitchFamily="66" charset="0"/>
              </a:rPr>
              <a:t>Tone</a:t>
            </a:r>
            <a:r>
              <a:rPr lang="en-US" sz="5400" dirty="0" smtClean="0">
                <a:solidFill>
                  <a:schemeClr val="accent5"/>
                </a:solidFill>
              </a:rPr>
              <a:t> </a:t>
            </a:r>
            <a:r>
              <a:rPr lang="en-US" sz="5400" dirty="0" smtClean="0">
                <a:solidFill>
                  <a:schemeClr val="accent5"/>
                </a:solidFill>
                <a:latin typeface="Lucida Handwriting" panose="03010101010101010101" pitchFamily="66" charset="0"/>
                <a:cs typeface="Andalus" panose="02020603050405020304" pitchFamily="18" charset="-78"/>
              </a:rPr>
              <a:t>Analysis</a:t>
            </a:r>
            <a:r>
              <a:rPr lang="en-US" sz="5400" dirty="0" smtClean="0">
                <a:solidFill>
                  <a:schemeClr val="accent5"/>
                </a:solidFill>
                <a:latin typeface="Andalus" panose="02020603050405020304" pitchFamily="18" charset="-78"/>
                <a:cs typeface="Andalus" panose="02020603050405020304" pitchFamily="18" charset="-78"/>
              </a:rPr>
              <a:t> </a:t>
            </a:r>
            <a:r>
              <a:rPr lang="en-US" sz="5400" dirty="0" smtClean="0">
                <a:latin typeface="Arabic Typesetting" panose="03020402040406030203" pitchFamily="66" charset="-78"/>
                <a:cs typeface="Arabic Typesetting" panose="03020402040406030203" pitchFamily="66" charset="-78"/>
              </a:rPr>
              <a:t>Summative</a:t>
            </a:r>
            <a:r>
              <a:rPr lang="en-US" sz="5400" dirty="0" smtClean="0"/>
              <a:t> </a:t>
            </a:r>
            <a:r>
              <a:rPr lang="en-US" sz="5400" dirty="0" smtClean="0">
                <a:solidFill>
                  <a:schemeClr val="accent5"/>
                </a:solidFill>
                <a:latin typeface="Andalus" panose="02020603050405020304" pitchFamily="18" charset="-78"/>
                <a:cs typeface="Andalus" panose="02020603050405020304" pitchFamily="18" charset="-78"/>
              </a:rPr>
              <a:t>Assessment</a:t>
            </a:r>
            <a:endParaRPr lang="en-US" sz="5400" dirty="0">
              <a:solidFill>
                <a:schemeClr val="accent5"/>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2692400" y="1536359"/>
            <a:ext cx="9310914" cy="4351338"/>
          </a:xfrm>
        </p:spPr>
        <p:txBody>
          <a:bodyPr>
            <a:normAutofit fontScale="92500"/>
          </a:bodyPr>
          <a:lstStyle/>
          <a:p>
            <a:pPr marL="0" indent="0">
              <a:buNone/>
            </a:pPr>
            <a:r>
              <a:rPr lang="en-US" u="sng" dirty="0">
                <a:latin typeface="Lucida Handwriting" panose="03010101010101010101" pitchFamily="66" charset="0"/>
              </a:rPr>
              <a:t>Directions</a:t>
            </a:r>
            <a:r>
              <a:rPr lang="en-US" dirty="0">
                <a:latin typeface="Lucida Handwriting" panose="03010101010101010101" pitchFamily="66" charset="0"/>
              </a:rPr>
              <a:t>:</a:t>
            </a:r>
          </a:p>
          <a:p>
            <a:pPr marL="0" indent="0">
              <a:buNone/>
            </a:pPr>
            <a:r>
              <a:rPr lang="en-US" dirty="0"/>
              <a:t>1. Choose one of the three passages to read and analyze for </a:t>
            </a:r>
            <a:r>
              <a:rPr lang="en-US" b="1" dirty="0"/>
              <a:t>TONE</a:t>
            </a:r>
            <a:r>
              <a:rPr lang="en-US" dirty="0"/>
              <a:t>.</a:t>
            </a:r>
          </a:p>
          <a:p>
            <a:pPr marL="0" indent="0">
              <a:buNone/>
            </a:pPr>
            <a:r>
              <a:rPr lang="en-US" dirty="0"/>
              <a:t>2. Read the passage carefully. Determine the tone and mood of the passage. </a:t>
            </a:r>
          </a:p>
          <a:p>
            <a:pPr marL="0" indent="0">
              <a:buNone/>
            </a:pPr>
            <a:r>
              <a:rPr lang="en-US" dirty="0"/>
              <a:t>3. Identify the words and phrases that support your TONE word.</a:t>
            </a:r>
          </a:p>
          <a:p>
            <a:pPr marL="0" indent="0">
              <a:buNone/>
            </a:pPr>
            <a:r>
              <a:rPr lang="en-US" dirty="0"/>
              <a:t>4. Draft a literary analysis paragraph to justify your response. Use the graphic organizer provided to help you organize your thoughts. You must provide at least two (properly cited) examples to support your analysis. </a:t>
            </a:r>
          </a:p>
        </p:txBody>
      </p:sp>
    </p:spTree>
    <p:extLst>
      <p:ext uri="{BB962C8B-B14F-4D97-AF65-F5344CB8AC3E}">
        <p14:creationId xmlns:p14="http://schemas.microsoft.com/office/powerpoint/2010/main" val="2662090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7849" b="6589"/>
          <a:stretch/>
        </p:blipFill>
        <p:spPr>
          <a:xfrm>
            <a:off x="0" y="1"/>
            <a:ext cx="11235070" cy="6858000"/>
          </a:xfrm>
          <a:prstGeom prst="rect">
            <a:avLst/>
          </a:prstGeom>
        </p:spPr>
      </p:pic>
      <p:sp>
        <p:nvSpPr>
          <p:cNvPr id="2" name="Title 1"/>
          <p:cNvSpPr>
            <a:spLocks noGrp="1"/>
          </p:cNvSpPr>
          <p:nvPr>
            <p:ph type="title"/>
          </p:nvPr>
        </p:nvSpPr>
        <p:spPr>
          <a:xfrm>
            <a:off x="2681177" y="0"/>
            <a:ext cx="11800368" cy="1325563"/>
          </a:xfrm>
        </p:spPr>
        <p:txBody>
          <a:bodyPr>
            <a:normAutofit fontScale="90000"/>
          </a:bodyPr>
          <a:lstStyle/>
          <a:p>
            <a:r>
              <a:rPr lang="en-US" dirty="0" smtClean="0">
                <a:latin typeface="Lucida Handwriting" panose="03010101010101010101" pitchFamily="66" charset="0"/>
              </a:rPr>
              <a:t>Consider the word </a:t>
            </a:r>
            <a:r>
              <a:rPr lang="en-US" sz="9600" dirty="0" smtClean="0">
                <a:solidFill>
                  <a:srgbClr val="FF0000"/>
                </a:solidFill>
                <a:latin typeface="Bradley Hand ITC" panose="03070402050302030203" pitchFamily="66" charset="0"/>
              </a:rPr>
              <a:t>RED</a:t>
            </a:r>
            <a:r>
              <a:rPr lang="en-US" dirty="0" smtClean="0"/>
              <a:t>:</a:t>
            </a:r>
            <a:endParaRPr lang="en-US" dirty="0"/>
          </a:p>
        </p:txBody>
      </p:sp>
      <p:sp>
        <p:nvSpPr>
          <p:cNvPr id="3" name="Content Placeholder 2"/>
          <p:cNvSpPr>
            <a:spLocks noGrp="1"/>
          </p:cNvSpPr>
          <p:nvPr>
            <p:ph idx="1"/>
          </p:nvPr>
        </p:nvSpPr>
        <p:spPr>
          <a:xfrm>
            <a:off x="2681177" y="1460426"/>
            <a:ext cx="4605670" cy="4351338"/>
          </a:xfrm>
          <a:ln w="38100">
            <a:solidFill>
              <a:srgbClr val="FF0000"/>
            </a:solidFill>
          </a:ln>
        </p:spPr>
        <p:txBody>
          <a:bodyPr/>
          <a:lstStyle/>
          <a:p>
            <a:pPr marL="0" indent="0">
              <a:buNone/>
            </a:pPr>
            <a:r>
              <a:rPr lang="en-US" sz="3600" dirty="0" smtClean="0">
                <a:solidFill>
                  <a:srgbClr val="FF0000"/>
                </a:solidFill>
                <a:latin typeface="Lucida Handwriting" panose="03010101010101010101" pitchFamily="66" charset="0"/>
              </a:rPr>
              <a:t>Denotation:</a:t>
            </a:r>
          </a:p>
          <a:p>
            <a:pPr marL="0" indent="0">
              <a:buNone/>
            </a:pPr>
            <a:endParaRPr lang="en-US" dirty="0" smtClean="0"/>
          </a:p>
          <a:p>
            <a:pPr marL="0" indent="0">
              <a:buNone/>
            </a:pPr>
            <a:r>
              <a:rPr lang="en-US" sz="3600" dirty="0" smtClean="0">
                <a:latin typeface="Andalus" panose="02020603050405020304" pitchFamily="18" charset="-78"/>
                <a:cs typeface="Andalus" panose="02020603050405020304" pitchFamily="18" charset="-78"/>
              </a:rPr>
              <a:t>“Of </a:t>
            </a:r>
            <a:r>
              <a:rPr lang="en-US" sz="3600" dirty="0">
                <a:latin typeface="Andalus" panose="02020603050405020304" pitchFamily="18" charset="-78"/>
                <a:cs typeface="Andalus" panose="02020603050405020304" pitchFamily="18" charset="-78"/>
              </a:rPr>
              <a:t>a color at the end of the spectrum next to orange and opposite </a:t>
            </a:r>
            <a:r>
              <a:rPr lang="en-US" sz="3600" dirty="0" smtClean="0">
                <a:latin typeface="Andalus" panose="02020603050405020304" pitchFamily="18" charset="-78"/>
                <a:cs typeface="Andalus" panose="02020603050405020304" pitchFamily="18" charset="-78"/>
              </a:rPr>
              <a:t>violet”</a:t>
            </a:r>
            <a:endParaRPr lang="en-US" sz="3600" dirty="0">
              <a:latin typeface="Andalus" panose="02020603050405020304" pitchFamily="18" charset="-78"/>
              <a:cs typeface="Andalus" panose="02020603050405020304" pitchFamily="18" charset="-78"/>
            </a:endParaRPr>
          </a:p>
        </p:txBody>
      </p:sp>
      <p:sp>
        <p:nvSpPr>
          <p:cNvPr id="4" name="Content Placeholder 2"/>
          <p:cNvSpPr txBox="1">
            <a:spLocks/>
          </p:cNvSpPr>
          <p:nvPr/>
        </p:nvSpPr>
        <p:spPr>
          <a:xfrm>
            <a:off x="7483548" y="1470948"/>
            <a:ext cx="4605670" cy="4351338"/>
          </a:xfrm>
          <a:prstGeom prst="rect">
            <a:avLst/>
          </a:prstGeom>
          <a:ln w="38100">
            <a:solidFill>
              <a:srgbClr val="FF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smtClean="0">
                <a:solidFill>
                  <a:srgbClr val="FF0000"/>
                </a:solidFill>
                <a:latin typeface="Lucida Handwriting" panose="03010101010101010101" pitchFamily="66" charset="0"/>
              </a:rPr>
              <a:t>Connotation:</a:t>
            </a:r>
          </a:p>
          <a:p>
            <a:pPr marL="0" indent="0" algn="ctr">
              <a:buFont typeface="Arial" panose="020B0604020202020204" pitchFamily="34" charset="0"/>
              <a:buNone/>
            </a:pPr>
            <a:r>
              <a:rPr lang="en-US" sz="16600" dirty="0" smtClean="0">
                <a:solidFill>
                  <a:srgbClr val="FF0000"/>
                </a:solidFill>
                <a:latin typeface="Bradley Hand ITC" panose="03070402050302030203" pitchFamily="66" charset="0"/>
              </a:rPr>
              <a:t>?</a:t>
            </a:r>
          </a:p>
          <a:p>
            <a:pPr marL="0" indent="0" algn="ctr">
              <a:buFont typeface="Arial" panose="020B0604020202020204" pitchFamily="34" charset="0"/>
              <a:buNone/>
            </a:pPr>
            <a:r>
              <a:rPr lang="en-US" dirty="0" smtClean="0">
                <a:solidFill>
                  <a:srgbClr val="FF0000"/>
                </a:solidFill>
                <a:latin typeface="Bradley Hand ITC" panose="03070402050302030203" pitchFamily="66" charset="0"/>
              </a:rPr>
              <a:t>What do we usually associate with the color red? How does this word make people feel?</a:t>
            </a:r>
            <a:endParaRPr lang="en-US" dirty="0">
              <a:solidFill>
                <a:srgbClr val="FF0000"/>
              </a:solidFill>
              <a:latin typeface="Bradley Hand ITC" panose="03070402050302030203" pitchFamily="66" charset="0"/>
            </a:endParaRPr>
          </a:p>
        </p:txBody>
      </p:sp>
    </p:spTree>
    <p:extLst>
      <p:ext uri="{BB962C8B-B14F-4D97-AF65-F5344CB8AC3E}">
        <p14:creationId xmlns:p14="http://schemas.microsoft.com/office/powerpoint/2010/main" val="1833206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7849" b="6589"/>
          <a:stretch/>
        </p:blipFill>
        <p:spPr>
          <a:xfrm>
            <a:off x="0" y="1"/>
            <a:ext cx="11235070" cy="6858000"/>
          </a:xfrm>
          <a:prstGeom prst="rect">
            <a:avLst/>
          </a:prstGeom>
        </p:spPr>
      </p:pic>
      <p:sp>
        <p:nvSpPr>
          <p:cNvPr id="2" name="Title 1"/>
          <p:cNvSpPr>
            <a:spLocks noGrp="1"/>
          </p:cNvSpPr>
          <p:nvPr>
            <p:ph type="title"/>
          </p:nvPr>
        </p:nvSpPr>
        <p:spPr>
          <a:xfrm>
            <a:off x="2681177" y="0"/>
            <a:ext cx="11800368" cy="1325563"/>
          </a:xfrm>
        </p:spPr>
        <p:txBody>
          <a:bodyPr>
            <a:normAutofit fontScale="90000"/>
          </a:bodyPr>
          <a:lstStyle/>
          <a:p>
            <a:r>
              <a:rPr lang="en-US" dirty="0" smtClean="0">
                <a:latin typeface="Lucida Handwriting" panose="03010101010101010101" pitchFamily="66" charset="0"/>
              </a:rPr>
              <a:t>Consider the word </a:t>
            </a:r>
            <a:r>
              <a:rPr lang="en-US" sz="9600" dirty="0" smtClean="0">
                <a:solidFill>
                  <a:srgbClr val="FF0000"/>
                </a:solidFill>
                <a:latin typeface="Bradley Hand ITC" panose="03070402050302030203" pitchFamily="66" charset="0"/>
              </a:rPr>
              <a:t>RED</a:t>
            </a:r>
            <a:r>
              <a:rPr lang="en-US" dirty="0" smtClean="0"/>
              <a:t>:</a:t>
            </a:r>
            <a:endParaRPr lang="en-US" dirty="0"/>
          </a:p>
        </p:txBody>
      </p:sp>
      <p:sp>
        <p:nvSpPr>
          <p:cNvPr id="3" name="Content Placeholder 2"/>
          <p:cNvSpPr>
            <a:spLocks noGrp="1"/>
          </p:cNvSpPr>
          <p:nvPr>
            <p:ph idx="1"/>
          </p:nvPr>
        </p:nvSpPr>
        <p:spPr>
          <a:xfrm>
            <a:off x="2681177" y="1460426"/>
            <a:ext cx="4605670" cy="4351338"/>
          </a:xfrm>
          <a:ln w="38100">
            <a:solidFill>
              <a:srgbClr val="FF0000"/>
            </a:solidFill>
          </a:ln>
        </p:spPr>
        <p:txBody>
          <a:bodyPr/>
          <a:lstStyle/>
          <a:p>
            <a:pPr marL="0" indent="0">
              <a:buNone/>
            </a:pPr>
            <a:r>
              <a:rPr lang="en-US" sz="3600" dirty="0" smtClean="0">
                <a:solidFill>
                  <a:srgbClr val="FF0000"/>
                </a:solidFill>
                <a:latin typeface="Lucida Handwriting" panose="03010101010101010101" pitchFamily="66" charset="0"/>
              </a:rPr>
              <a:t>Denotation:</a:t>
            </a:r>
          </a:p>
          <a:p>
            <a:pPr marL="0" indent="0">
              <a:buNone/>
            </a:pPr>
            <a:endParaRPr lang="en-US" dirty="0" smtClean="0"/>
          </a:p>
          <a:p>
            <a:pPr marL="0" indent="0">
              <a:buNone/>
            </a:pPr>
            <a:r>
              <a:rPr lang="en-US" sz="3600" dirty="0" smtClean="0">
                <a:latin typeface="Andalus" panose="02020603050405020304" pitchFamily="18" charset="-78"/>
                <a:cs typeface="Andalus" panose="02020603050405020304" pitchFamily="18" charset="-78"/>
              </a:rPr>
              <a:t>“Of </a:t>
            </a:r>
            <a:r>
              <a:rPr lang="en-US" sz="3600" dirty="0">
                <a:latin typeface="Andalus" panose="02020603050405020304" pitchFamily="18" charset="-78"/>
                <a:cs typeface="Andalus" panose="02020603050405020304" pitchFamily="18" charset="-78"/>
              </a:rPr>
              <a:t>a color at the end of the spectrum next to orange and opposite </a:t>
            </a:r>
            <a:r>
              <a:rPr lang="en-US" sz="3600" dirty="0" smtClean="0">
                <a:latin typeface="Andalus" panose="02020603050405020304" pitchFamily="18" charset="-78"/>
                <a:cs typeface="Andalus" panose="02020603050405020304" pitchFamily="18" charset="-78"/>
              </a:rPr>
              <a:t>violet”</a:t>
            </a:r>
            <a:endParaRPr lang="en-US" sz="3600" dirty="0">
              <a:latin typeface="Andalus" panose="02020603050405020304" pitchFamily="18" charset="-78"/>
              <a:cs typeface="Andalus" panose="02020603050405020304" pitchFamily="18" charset="-78"/>
            </a:endParaRPr>
          </a:p>
        </p:txBody>
      </p:sp>
      <p:sp>
        <p:nvSpPr>
          <p:cNvPr id="4" name="Content Placeholder 2"/>
          <p:cNvSpPr txBox="1">
            <a:spLocks/>
          </p:cNvSpPr>
          <p:nvPr/>
        </p:nvSpPr>
        <p:spPr>
          <a:xfrm>
            <a:off x="7483548" y="1470948"/>
            <a:ext cx="4605670" cy="4351338"/>
          </a:xfrm>
          <a:prstGeom prst="rect">
            <a:avLst/>
          </a:prstGeom>
          <a:ln w="38100">
            <a:solidFill>
              <a:srgbClr val="FF0000"/>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smtClean="0">
                <a:solidFill>
                  <a:srgbClr val="FF0000"/>
                </a:solidFill>
                <a:latin typeface="Lucida Handwriting" panose="03010101010101010101" pitchFamily="66" charset="0"/>
              </a:rPr>
              <a:t>Connotation:</a:t>
            </a:r>
          </a:p>
          <a:p>
            <a:pPr marL="0" indent="0" algn="ctr">
              <a:buFont typeface="Arial" panose="020B0604020202020204" pitchFamily="34" charset="0"/>
              <a:buNone/>
            </a:pPr>
            <a:r>
              <a:rPr lang="en-US" sz="12400" dirty="0" smtClean="0">
                <a:solidFill>
                  <a:srgbClr val="FF0000"/>
                </a:solidFill>
                <a:latin typeface="Bradley Hand ITC" panose="03070402050302030203" pitchFamily="66" charset="0"/>
              </a:rPr>
              <a:t>Love</a:t>
            </a:r>
          </a:p>
          <a:p>
            <a:pPr marL="0" indent="0" algn="ctr">
              <a:buFont typeface="Arial" panose="020B0604020202020204" pitchFamily="34" charset="0"/>
              <a:buNone/>
            </a:pPr>
            <a:r>
              <a:rPr lang="en-US" sz="12400" dirty="0" smtClean="0">
                <a:solidFill>
                  <a:srgbClr val="FF0000"/>
                </a:solidFill>
                <a:latin typeface="Bradley Hand ITC" panose="03070402050302030203" pitchFamily="66" charset="0"/>
              </a:rPr>
              <a:t>Passion</a:t>
            </a:r>
            <a:endParaRPr lang="en-US" sz="2300" dirty="0">
              <a:solidFill>
                <a:srgbClr val="FF0000"/>
              </a:solidFill>
              <a:latin typeface="Bradley Hand ITC" panose="03070402050302030203" pitchFamily="66"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061" y="4346885"/>
            <a:ext cx="1339701" cy="1362408"/>
          </a:xfrm>
          <a:prstGeom prst="rect">
            <a:avLst/>
          </a:prstGeom>
        </p:spPr>
      </p:pic>
    </p:spTree>
    <p:extLst>
      <p:ext uri="{BB962C8B-B14F-4D97-AF65-F5344CB8AC3E}">
        <p14:creationId xmlns:p14="http://schemas.microsoft.com/office/powerpoint/2010/main" val="3723665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80630" y="3618375"/>
            <a:ext cx="11984666" cy="14177"/>
          </a:xfrm>
          <a:prstGeom prst="line">
            <a:avLst/>
          </a:prstGeom>
          <a:ln w="2032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0627" y="0"/>
            <a:ext cx="11984666" cy="1325563"/>
          </a:xfrm>
        </p:spPr>
        <p:txBody>
          <a:bodyPr/>
          <a:lstStyle/>
          <a:p>
            <a:r>
              <a:rPr lang="en-US" dirty="0" smtClean="0">
                <a:latin typeface="Andalus" panose="02020603050405020304" pitchFamily="18" charset="-78"/>
                <a:cs typeface="Andalus" panose="02020603050405020304" pitchFamily="18" charset="-78"/>
              </a:rPr>
              <a:t>Connotation with </a:t>
            </a:r>
            <a:r>
              <a:rPr lang="en-US" sz="5400" dirty="0" smtClean="0">
                <a:solidFill>
                  <a:srgbClr val="7030A0"/>
                </a:solidFill>
                <a:latin typeface="Lucida Handwriting" panose="03010101010101010101" pitchFamily="66" charset="0"/>
              </a:rPr>
              <a:t>Animals</a:t>
            </a:r>
            <a:r>
              <a:rPr lang="en-US" dirty="0" smtClean="0"/>
              <a:t>: </a:t>
            </a:r>
            <a:r>
              <a:rPr lang="en-US" sz="6600" dirty="0" smtClean="0">
                <a:solidFill>
                  <a:schemeClr val="accent5">
                    <a:lumMod val="75000"/>
                  </a:schemeClr>
                </a:solidFill>
                <a:latin typeface="Bradley Hand ITC" panose="03070402050302030203" pitchFamily="66" charset="0"/>
              </a:rPr>
              <a:t>The Weasel</a:t>
            </a:r>
            <a:endParaRPr lang="en-US" dirty="0">
              <a:solidFill>
                <a:schemeClr val="accent5">
                  <a:lumMod val="75000"/>
                </a:schemeClr>
              </a:solidFill>
              <a:latin typeface="Bradley Hand ITC" panose="03070402050302030203" pitchFamily="66" charset="0"/>
            </a:endParaRPr>
          </a:p>
        </p:txBody>
      </p:sp>
      <p:sp>
        <p:nvSpPr>
          <p:cNvPr id="3" name="Content Placeholder 2"/>
          <p:cNvSpPr>
            <a:spLocks noGrp="1"/>
          </p:cNvSpPr>
          <p:nvPr>
            <p:ph idx="1"/>
          </p:nvPr>
        </p:nvSpPr>
        <p:spPr>
          <a:xfrm>
            <a:off x="1391093" y="1456883"/>
            <a:ext cx="4421372" cy="4351338"/>
          </a:xfrm>
          <a:solidFill>
            <a:schemeClr val="bg1"/>
          </a:solidFill>
          <a:ln>
            <a:solidFill>
              <a:srgbClr val="002060"/>
            </a:solidFill>
          </a:ln>
        </p:spPr>
        <p:txBody>
          <a:bodyPr/>
          <a:lstStyle/>
          <a:p>
            <a:pPr marL="0" indent="0">
              <a:buNone/>
            </a:pPr>
            <a:r>
              <a:rPr lang="en-US" sz="3600" dirty="0" smtClean="0">
                <a:solidFill>
                  <a:schemeClr val="accent5">
                    <a:lumMod val="75000"/>
                  </a:schemeClr>
                </a:solidFill>
                <a:latin typeface="Lucida Handwriting" panose="03010101010101010101" pitchFamily="66" charset="0"/>
              </a:rPr>
              <a:t>Denotation: </a:t>
            </a:r>
          </a:p>
          <a:p>
            <a:pPr marL="0" indent="0" algn="ctr">
              <a:buNone/>
            </a:pPr>
            <a:r>
              <a:rPr lang="en-US" sz="4000" dirty="0" smtClean="0">
                <a:latin typeface="Lucida Handwriting" panose="03010101010101010101" pitchFamily="66" charset="0"/>
              </a:rPr>
              <a:t>A Weasel </a:t>
            </a:r>
            <a:r>
              <a:rPr lang="en-US" sz="3600" dirty="0" smtClean="0">
                <a:latin typeface="Andalus" panose="02020603050405020304" pitchFamily="18" charset="-78"/>
                <a:cs typeface="Andalus" panose="02020603050405020304" pitchFamily="18" charset="-78"/>
              </a:rPr>
              <a:t>is </a:t>
            </a:r>
            <a:r>
              <a:rPr lang="en-US" sz="3600" dirty="0">
                <a:latin typeface="Andalus" panose="02020603050405020304" pitchFamily="18" charset="-78"/>
                <a:cs typeface="Andalus" panose="02020603050405020304" pitchFamily="18" charset="-78"/>
              </a:rPr>
              <a:t>a small carnivorous mammal with short legs and elongated body and neck</a:t>
            </a:r>
            <a:r>
              <a:rPr lang="en-US" sz="3200" dirty="0">
                <a:latin typeface="Andalus" panose="02020603050405020304" pitchFamily="18" charset="-78"/>
                <a:cs typeface="Andalus" panose="02020603050405020304" pitchFamily="18" charset="-78"/>
              </a:rPr>
              <a:t>.</a:t>
            </a:r>
          </a:p>
        </p:txBody>
      </p:sp>
      <p:sp>
        <p:nvSpPr>
          <p:cNvPr id="4" name="Content Placeholder 2"/>
          <p:cNvSpPr txBox="1">
            <a:spLocks/>
          </p:cNvSpPr>
          <p:nvPr/>
        </p:nvSpPr>
        <p:spPr>
          <a:xfrm>
            <a:off x="6221819" y="1456883"/>
            <a:ext cx="4421372" cy="4351338"/>
          </a:xfrm>
          <a:prstGeom prst="rect">
            <a:avLst/>
          </a:prstGeom>
          <a:solidFill>
            <a:schemeClr val="bg1"/>
          </a:solidFill>
          <a:ln>
            <a:solidFill>
              <a:srgbClr val="00206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smtClean="0">
                <a:solidFill>
                  <a:schemeClr val="accent5">
                    <a:lumMod val="75000"/>
                  </a:schemeClr>
                </a:solidFill>
                <a:latin typeface="Lucida Handwriting" panose="03010101010101010101" pitchFamily="66" charset="0"/>
              </a:rPr>
              <a:t>Connotation: </a:t>
            </a:r>
          </a:p>
          <a:p>
            <a:pPr marL="0" indent="0" algn="ctr">
              <a:buFont typeface="Arial" panose="020B0604020202020204" pitchFamily="34" charset="0"/>
              <a:buNone/>
            </a:pPr>
            <a:r>
              <a:rPr lang="en-US" sz="6600" dirty="0" smtClean="0">
                <a:latin typeface="Lucida Handwriting" panose="03010101010101010101" pitchFamily="66" charset="0"/>
              </a:rPr>
              <a:t>?</a:t>
            </a:r>
          </a:p>
          <a:p>
            <a:pPr marL="0" indent="0" algn="ctr">
              <a:buFont typeface="Arial" panose="020B0604020202020204" pitchFamily="34" charset="0"/>
              <a:buNone/>
            </a:pPr>
            <a:r>
              <a:rPr lang="en-US" sz="3600" dirty="0" smtClean="0">
                <a:latin typeface="Andalus" panose="02020603050405020304" pitchFamily="18" charset="-78"/>
                <a:cs typeface="Andalus" panose="02020603050405020304" pitchFamily="18" charset="-78"/>
              </a:rPr>
              <a:t>When you call a person a weasel- what does this mean?</a:t>
            </a:r>
            <a:endParaRPr lang="en-US"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1680877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80630" y="3618375"/>
            <a:ext cx="11984666" cy="14177"/>
          </a:xfrm>
          <a:prstGeom prst="line">
            <a:avLst/>
          </a:prstGeom>
          <a:ln w="2032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0627" y="0"/>
            <a:ext cx="11984666" cy="1325563"/>
          </a:xfrm>
        </p:spPr>
        <p:txBody>
          <a:bodyPr/>
          <a:lstStyle/>
          <a:p>
            <a:r>
              <a:rPr lang="en-US" dirty="0" smtClean="0">
                <a:latin typeface="Andalus" panose="02020603050405020304" pitchFamily="18" charset="-78"/>
                <a:cs typeface="Andalus" panose="02020603050405020304" pitchFamily="18" charset="-78"/>
              </a:rPr>
              <a:t>Connotation with </a:t>
            </a:r>
            <a:r>
              <a:rPr lang="en-US" sz="5400" dirty="0" smtClean="0">
                <a:solidFill>
                  <a:srgbClr val="7030A0"/>
                </a:solidFill>
                <a:latin typeface="Lucida Handwriting" panose="03010101010101010101" pitchFamily="66" charset="0"/>
              </a:rPr>
              <a:t>Animals</a:t>
            </a:r>
            <a:r>
              <a:rPr lang="en-US" dirty="0" smtClean="0"/>
              <a:t>: </a:t>
            </a:r>
            <a:r>
              <a:rPr lang="en-US" sz="6600" dirty="0" smtClean="0">
                <a:solidFill>
                  <a:schemeClr val="accent5">
                    <a:lumMod val="75000"/>
                  </a:schemeClr>
                </a:solidFill>
                <a:latin typeface="Bradley Hand ITC" panose="03070402050302030203" pitchFamily="66" charset="0"/>
              </a:rPr>
              <a:t>The Weasel</a:t>
            </a:r>
            <a:endParaRPr lang="en-US" dirty="0">
              <a:solidFill>
                <a:schemeClr val="accent5">
                  <a:lumMod val="75000"/>
                </a:schemeClr>
              </a:solidFill>
              <a:latin typeface="Bradley Hand ITC" panose="03070402050302030203" pitchFamily="66" charset="0"/>
            </a:endParaRPr>
          </a:p>
        </p:txBody>
      </p:sp>
      <p:sp>
        <p:nvSpPr>
          <p:cNvPr id="3" name="Content Placeholder 2"/>
          <p:cNvSpPr>
            <a:spLocks noGrp="1"/>
          </p:cNvSpPr>
          <p:nvPr>
            <p:ph idx="1"/>
          </p:nvPr>
        </p:nvSpPr>
        <p:spPr>
          <a:xfrm>
            <a:off x="1391093" y="1456883"/>
            <a:ext cx="4421372" cy="3349033"/>
          </a:xfrm>
          <a:solidFill>
            <a:schemeClr val="bg1"/>
          </a:solidFill>
          <a:ln>
            <a:solidFill>
              <a:srgbClr val="002060"/>
            </a:solidFill>
          </a:ln>
        </p:spPr>
        <p:txBody>
          <a:bodyPr/>
          <a:lstStyle/>
          <a:p>
            <a:pPr marL="0" indent="0">
              <a:buNone/>
            </a:pPr>
            <a:r>
              <a:rPr lang="en-US" sz="3600" dirty="0" smtClean="0">
                <a:solidFill>
                  <a:schemeClr val="accent5">
                    <a:lumMod val="75000"/>
                  </a:schemeClr>
                </a:solidFill>
                <a:latin typeface="Lucida Handwriting" panose="03010101010101010101" pitchFamily="66" charset="0"/>
              </a:rPr>
              <a:t>Denotation: </a:t>
            </a:r>
          </a:p>
          <a:p>
            <a:pPr marL="0" indent="0" algn="ctr">
              <a:buNone/>
            </a:pPr>
            <a:r>
              <a:rPr lang="en-US" sz="4000" dirty="0" smtClean="0">
                <a:latin typeface="Lucida Handwriting" panose="03010101010101010101" pitchFamily="66" charset="0"/>
              </a:rPr>
              <a:t>A Weasel </a:t>
            </a:r>
            <a:r>
              <a:rPr lang="en-US" sz="3600" dirty="0" smtClean="0">
                <a:latin typeface="Andalus" panose="02020603050405020304" pitchFamily="18" charset="-78"/>
                <a:cs typeface="Andalus" panose="02020603050405020304" pitchFamily="18" charset="-78"/>
              </a:rPr>
              <a:t>is </a:t>
            </a:r>
            <a:r>
              <a:rPr lang="en-US" sz="3600" dirty="0">
                <a:latin typeface="Andalus" panose="02020603050405020304" pitchFamily="18" charset="-78"/>
                <a:cs typeface="Andalus" panose="02020603050405020304" pitchFamily="18" charset="-78"/>
              </a:rPr>
              <a:t>a small carnivorous mammal with short legs and elongated body and neck</a:t>
            </a:r>
            <a:r>
              <a:rPr lang="en-US" sz="3200" dirty="0">
                <a:latin typeface="Andalus" panose="02020603050405020304" pitchFamily="18" charset="-78"/>
                <a:cs typeface="Andalus" panose="02020603050405020304" pitchFamily="18" charset="-78"/>
              </a:rPr>
              <a:t>.</a:t>
            </a:r>
          </a:p>
        </p:txBody>
      </p:sp>
      <p:sp>
        <p:nvSpPr>
          <p:cNvPr id="4" name="Content Placeholder 2"/>
          <p:cNvSpPr txBox="1">
            <a:spLocks/>
          </p:cNvSpPr>
          <p:nvPr/>
        </p:nvSpPr>
        <p:spPr>
          <a:xfrm>
            <a:off x="6221819" y="1456883"/>
            <a:ext cx="4421372" cy="3349033"/>
          </a:xfrm>
          <a:prstGeom prst="rect">
            <a:avLst/>
          </a:prstGeom>
          <a:solidFill>
            <a:schemeClr val="bg1"/>
          </a:solidFill>
          <a:ln>
            <a:solidFill>
              <a:srgbClr val="00206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smtClean="0">
                <a:solidFill>
                  <a:schemeClr val="accent5">
                    <a:lumMod val="75000"/>
                  </a:schemeClr>
                </a:solidFill>
                <a:latin typeface="Lucida Handwriting" panose="03010101010101010101" pitchFamily="66" charset="0"/>
              </a:rPr>
              <a:t>Connotation: </a:t>
            </a:r>
          </a:p>
          <a:p>
            <a:pPr marL="0" indent="0" algn="ctr">
              <a:buFont typeface="Arial" panose="020B0604020202020204" pitchFamily="34" charset="0"/>
              <a:buNone/>
            </a:pPr>
            <a:r>
              <a:rPr lang="en-US" sz="4000" dirty="0" smtClean="0">
                <a:latin typeface="Andalus" panose="02020603050405020304" pitchFamily="18" charset="-78"/>
                <a:cs typeface="Andalus" panose="02020603050405020304" pitchFamily="18" charset="-78"/>
              </a:rPr>
              <a:t>A person that is sneaky and cannot be trusted.</a:t>
            </a:r>
            <a:endParaRPr lang="en-US" sz="1400" dirty="0">
              <a:latin typeface="Andalus" panose="02020603050405020304" pitchFamily="18" charset="-78"/>
              <a:cs typeface="Andalus" panose="02020603050405020304" pitchFamily="18" charset="-78"/>
            </a:endParaRPr>
          </a:p>
        </p:txBody>
      </p:sp>
      <p:sp>
        <p:nvSpPr>
          <p:cNvPr id="7" name="Content Placeholder 2"/>
          <p:cNvSpPr txBox="1">
            <a:spLocks/>
          </p:cNvSpPr>
          <p:nvPr/>
        </p:nvSpPr>
        <p:spPr>
          <a:xfrm>
            <a:off x="80630" y="5011479"/>
            <a:ext cx="11984666" cy="1726018"/>
          </a:xfrm>
          <a:prstGeom prst="rect">
            <a:avLst/>
          </a:prstGeom>
          <a:solidFill>
            <a:schemeClr val="bg1"/>
          </a:solidFill>
          <a:ln>
            <a:solidFill>
              <a:srgbClr val="00206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smtClean="0">
                <a:solidFill>
                  <a:schemeClr val="accent5">
                    <a:lumMod val="75000"/>
                  </a:schemeClr>
                </a:solidFill>
                <a:latin typeface="Lucida Handwriting" panose="03010101010101010101" pitchFamily="66" charset="0"/>
              </a:rPr>
              <a:t>Create your Own: </a:t>
            </a:r>
          </a:p>
          <a:p>
            <a:pPr marL="0" indent="0" algn="ctr">
              <a:buFont typeface="Arial" panose="020B0604020202020204" pitchFamily="34" charset="0"/>
              <a:buNone/>
            </a:pPr>
            <a:r>
              <a:rPr lang="en-US" sz="4000" dirty="0" smtClean="0">
                <a:latin typeface="Andalus" panose="02020603050405020304" pitchFamily="18" charset="-78"/>
                <a:cs typeface="Andalus" panose="02020603050405020304" pitchFamily="18" charset="-78"/>
              </a:rPr>
              <a:t>Create a sentence using the word weasel. Share with your neighbor. </a:t>
            </a:r>
            <a:endParaRPr lang="en-US" sz="14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167714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9599</TotalTime>
  <Words>2877</Words>
  <Application>Microsoft Office PowerPoint</Application>
  <PresentationFormat>Widescreen</PresentationFormat>
  <Paragraphs>459</Paragraphs>
  <Slides>51</Slides>
  <Notes>5</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51</vt:i4>
      </vt:variant>
    </vt:vector>
  </HeadingPairs>
  <TitlesOfParts>
    <vt:vector size="75" baseType="lpstr">
      <vt:lpstr>Batang</vt:lpstr>
      <vt:lpstr>FangSong</vt:lpstr>
      <vt:lpstr>Aharoni</vt:lpstr>
      <vt:lpstr>Alegreya</vt:lpstr>
      <vt:lpstr>Andalus</vt:lpstr>
      <vt:lpstr>Angsana New</vt:lpstr>
      <vt:lpstr>Arabic Typesetting</vt:lpstr>
      <vt:lpstr>Arial</vt:lpstr>
      <vt:lpstr>Bookman Old Style</vt:lpstr>
      <vt:lpstr>Bradley Hand ITC</vt:lpstr>
      <vt:lpstr>Bubblegum Sans</vt:lpstr>
      <vt:lpstr>Calibri</vt:lpstr>
      <vt:lpstr>Calibri Light</vt:lpstr>
      <vt:lpstr>Freestyle Script</vt:lpstr>
      <vt:lpstr>Gabriola</vt:lpstr>
      <vt:lpstr>Lucida Handwriting</vt:lpstr>
      <vt:lpstr>Monotype Corsiva</vt:lpstr>
      <vt:lpstr>MV Boli</vt:lpstr>
      <vt:lpstr>Oliver</vt:lpstr>
      <vt:lpstr>Papyrus</vt:lpstr>
      <vt:lpstr>Segoe Script</vt:lpstr>
      <vt:lpstr>Tempus Sans ITC</vt:lpstr>
      <vt:lpstr>Times New Roman</vt:lpstr>
      <vt:lpstr>Office Theme</vt:lpstr>
      <vt:lpstr>Tone and  Mood</vt:lpstr>
      <vt:lpstr>Bell Ringer: When you think of the word  home what images come to mind? What other words come to mind?</vt:lpstr>
      <vt:lpstr>Discussing the Bell Ringer:</vt:lpstr>
      <vt:lpstr>Discussing the Bell Ringer:</vt:lpstr>
      <vt:lpstr>Define  (in your notes)</vt:lpstr>
      <vt:lpstr>Consider the word RED:</vt:lpstr>
      <vt:lpstr>Consider the word RED:</vt:lpstr>
      <vt:lpstr>Connotation with Animals: The Weasel</vt:lpstr>
      <vt:lpstr>Connotation with Animals: The Weasel</vt:lpstr>
      <vt:lpstr>Connotation with Animals: The Activity</vt:lpstr>
      <vt:lpstr>Connotations of Animals</vt:lpstr>
      <vt:lpstr>What’s in a name?</vt:lpstr>
      <vt:lpstr>What’s in a name?</vt:lpstr>
      <vt:lpstr>Positive VS Negative Connotations</vt:lpstr>
      <vt:lpstr>As an author, how can we choose strong connotative words?</vt:lpstr>
      <vt:lpstr>Laugh:</vt:lpstr>
      <vt:lpstr>gross:</vt:lpstr>
      <vt:lpstr>gross!</vt:lpstr>
      <vt:lpstr>Exit Ticket</vt:lpstr>
      <vt:lpstr>Bell Ringer:  On the next slide! </vt:lpstr>
      <vt:lpstr>Bell Ringer:</vt:lpstr>
      <vt:lpstr>Definition Fun –   Tone &amp; Mood</vt:lpstr>
      <vt:lpstr>Consider the Following Statement:</vt:lpstr>
      <vt:lpstr>“If I could give you one thing in life I would give you the ability to see yourself through my eyes, only then would you realize how special you are to me.”                                               -Anonymous </vt:lpstr>
      <vt:lpstr>The Take-Away:</vt:lpstr>
      <vt:lpstr>How does the author show you his/her tone?</vt:lpstr>
      <vt:lpstr>As you are watching consider both  TONE AND MOOD. </vt:lpstr>
      <vt:lpstr>Discussing  Tone and Mood</vt:lpstr>
      <vt:lpstr>As you are watching consider both  TONE AND MOOD. </vt:lpstr>
      <vt:lpstr>Discussing  Tone and Mood</vt:lpstr>
      <vt:lpstr>Discuss the Tone &amp; Mood in These Pictures:</vt:lpstr>
      <vt:lpstr>Discuss the Tone &amp; Mood in These Pictures:</vt:lpstr>
      <vt:lpstr>What is the tone in the following passage?</vt:lpstr>
      <vt:lpstr>What is the tone in the following passage?</vt:lpstr>
      <vt:lpstr>What is the tone in the following passage?</vt:lpstr>
      <vt:lpstr>Tone and Mood Game:</vt:lpstr>
      <vt:lpstr>Bell Ringer:  Read the passage in your notes packet. Determine the tone of the poem, and highlight or circle the words that reflect this tone. </vt:lpstr>
      <vt:lpstr>Bell Ringer:</vt:lpstr>
      <vt:lpstr>Prezi Directions</vt:lpstr>
      <vt:lpstr>Bell Ringer:  Read the passage in your notes packet. Determine the tone of the poem, and highlight or circle the words that reflect this tone. </vt:lpstr>
      <vt:lpstr>Bell Ringer:</vt:lpstr>
      <vt:lpstr>Tone and Mood Writing Activity:</vt:lpstr>
      <vt:lpstr>Tone and Mood Writing Activity:</vt:lpstr>
      <vt:lpstr>Tone and Mood Writing Activity:</vt:lpstr>
      <vt:lpstr>Tone and Mood Writing Activity:</vt:lpstr>
      <vt:lpstr>Tone and Mood Writing Activity:</vt:lpstr>
      <vt:lpstr>Bell Ringer:  Read the passage in your notes packet. Determine the tone of the poem, and highlight or circle the words that reflect this tone. </vt:lpstr>
      <vt:lpstr>Bell Ringer:</vt:lpstr>
      <vt:lpstr>Tone and Mood Black-Out Poetry! </vt:lpstr>
      <vt:lpstr>Examples:</vt:lpstr>
      <vt:lpstr>Tone Analysis Summative Assessment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Tone and  Mood</dc:title>
  <dc:creator>Elizabeth Brown</dc:creator>
  <cp:lastModifiedBy>Elizabeth Brown</cp:lastModifiedBy>
  <cp:revision>108</cp:revision>
  <dcterms:created xsi:type="dcterms:W3CDTF">2017-09-18T16:43:46Z</dcterms:created>
  <dcterms:modified xsi:type="dcterms:W3CDTF">2017-09-26T17:41:16Z</dcterms:modified>
</cp:coreProperties>
</file>