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66" r:id="rId3"/>
    <p:sldId id="259" r:id="rId4"/>
    <p:sldId id="270" r:id="rId5"/>
    <p:sldId id="265" r:id="rId6"/>
    <p:sldId id="260" r:id="rId7"/>
    <p:sldId id="264" r:id="rId8"/>
    <p:sldId id="26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48" autoAdjust="0"/>
    <p:restoredTop sz="94660"/>
  </p:normalViewPr>
  <p:slideViewPr>
    <p:cSldViewPr snapToGrid="0">
      <p:cViewPr varScale="1">
        <p:scale>
          <a:sx n="74" d="100"/>
          <a:sy n="74" d="100"/>
        </p:scale>
        <p:origin x="4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5/4/2018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5/4/2018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5/4/2018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5/4/2018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5/4/2018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5/4/2018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5/4/2018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5/4/2018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5/4/2018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5/4/2018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5/4/2018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structure &amp; organize your essay</a:t>
            </a:r>
            <a:endParaRPr lang="en-US" dirty="0"/>
          </a:p>
        </p:txBody>
      </p:sp>
      <p:sp>
        <p:nvSpPr>
          <p:cNvPr id="3" name="Subtitle 2"/>
          <p:cNvSpPr>
            <a:spLocks noGrp="1"/>
          </p:cNvSpPr>
          <p:nvPr>
            <p:ph type="subTitle" idx="1"/>
          </p:nvPr>
        </p:nvSpPr>
        <p:spPr>
          <a:xfrm>
            <a:off x="680321" y="4394039"/>
            <a:ext cx="8772771" cy="1117687"/>
          </a:xfrm>
        </p:spPr>
        <p:txBody>
          <a:bodyPr/>
          <a:lstStyle/>
          <a:p>
            <a:r>
              <a:rPr lang="en-US" dirty="0" smtClean="0"/>
              <a:t>Take notes on exactly what to include in each paragraph of your essay. </a:t>
            </a:r>
          </a:p>
          <a:p>
            <a:r>
              <a:rPr lang="en-US" smtClean="0"/>
              <a:t>Honors English III</a:t>
            </a:r>
            <a:endParaRPr lang="en-US" dirty="0"/>
          </a:p>
        </p:txBody>
      </p:sp>
    </p:spTree>
    <p:extLst>
      <p:ext uri="{BB962C8B-B14F-4D97-AF65-F5344CB8AC3E}">
        <p14:creationId xmlns:p14="http://schemas.microsoft.com/office/powerpoint/2010/main" val="3480659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essay will have 5 </a:t>
            </a:r>
            <a:r>
              <a:rPr lang="en-US" dirty="0"/>
              <a:t>paragraphs.</a:t>
            </a:r>
            <a:br>
              <a:rPr lang="en-US" dirty="0"/>
            </a:br>
            <a:endParaRPr lang="en-US" dirty="0"/>
          </a:p>
        </p:txBody>
      </p:sp>
      <p:pic>
        <p:nvPicPr>
          <p:cNvPr id="3" name="Picture 2"/>
          <p:cNvPicPr>
            <a:picLocks noChangeAspect="1"/>
          </p:cNvPicPr>
          <p:nvPr/>
        </p:nvPicPr>
        <p:blipFill>
          <a:blip r:embed="rId2"/>
          <a:stretch>
            <a:fillRect/>
          </a:stretch>
        </p:blipFill>
        <p:spPr>
          <a:xfrm>
            <a:off x="680321" y="2531906"/>
            <a:ext cx="6381750" cy="3829050"/>
          </a:xfrm>
          <a:prstGeom prst="rect">
            <a:avLst/>
          </a:prstGeom>
        </p:spPr>
      </p:pic>
    </p:spTree>
    <p:extLst>
      <p:ext uri="{BB962C8B-B14F-4D97-AF65-F5344CB8AC3E}">
        <p14:creationId xmlns:p14="http://schemas.microsoft.com/office/powerpoint/2010/main" val="1504211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 1: Introduction</a:t>
            </a:r>
            <a:endParaRPr lang="en-US" dirty="0"/>
          </a:p>
        </p:txBody>
      </p:sp>
      <p:sp>
        <p:nvSpPr>
          <p:cNvPr id="3" name="Content Placeholder 2"/>
          <p:cNvSpPr>
            <a:spLocks noGrp="1"/>
          </p:cNvSpPr>
          <p:nvPr>
            <p:ph idx="1"/>
          </p:nvPr>
        </p:nvSpPr>
        <p:spPr>
          <a:xfrm>
            <a:off x="1" y="2336873"/>
            <a:ext cx="11912958" cy="3599316"/>
          </a:xfrm>
        </p:spPr>
        <p:txBody>
          <a:bodyPr>
            <a:noAutofit/>
          </a:bodyPr>
          <a:lstStyle/>
          <a:p>
            <a:pPr marL="457200" indent="-457200">
              <a:buAutoNum type="arabicPeriod"/>
            </a:pPr>
            <a:r>
              <a:rPr lang="en-US" sz="3200" u="sng" dirty="0" smtClean="0"/>
              <a:t>Have a hook </a:t>
            </a:r>
            <a:r>
              <a:rPr lang="en-US" sz="3200" dirty="0" smtClean="0"/>
              <a:t>that engages the reader—say something interesting, a famous quote that relates to the topic of your essay, or ask an interesting question that would make the reader want to actually keep reading your essay</a:t>
            </a:r>
          </a:p>
          <a:p>
            <a:pPr marL="457200" indent="-457200">
              <a:buAutoNum type="arabicPeriod"/>
            </a:pPr>
            <a:r>
              <a:rPr lang="en-US" sz="3200" dirty="0" smtClean="0">
                <a:solidFill>
                  <a:schemeClr val="bg1"/>
                </a:solidFill>
              </a:rPr>
              <a:t>Next 2-3 sentences= background information/historical context about the speech </a:t>
            </a:r>
          </a:p>
          <a:p>
            <a:pPr marL="457200" indent="-457200">
              <a:buAutoNum type="arabicPeriod"/>
            </a:pPr>
            <a:r>
              <a:rPr lang="en-US" sz="3200" dirty="0" smtClean="0"/>
              <a:t>After that: Write a thesis statement (you make a claim that you try to prove in the body paragraphs)</a:t>
            </a:r>
            <a:endParaRPr lang="en-US" sz="3200" dirty="0"/>
          </a:p>
        </p:txBody>
      </p:sp>
    </p:spTree>
    <p:extLst>
      <p:ext uri="{BB962C8B-B14F-4D97-AF65-F5344CB8AC3E}">
        <p14:creationId xmlns:p14="http://schemas.microsoft.com/office/powerpoint/2010/main" val="3690727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Example:</a:t>
            </a:r>
            <a:endParaRPr lang="en-US" dirty="0"/>
          </a:p>
        </p:txBody>
      </p:sp>
      <p:sp>
        <p:nvSpPr>
          <p:cNvPr id="3" name="Content Placeholder 2"/>
          <p:cNvSpPr>
            <a:spLocks noGrp="1"/>
          </p:cNvSpPr>
          <p:nvPr>
            <p:ph idx="1"/>
          </p:nvPr>
        </p:nvSpPr>
        <p:spPr>
          <a:xfrm>
            <a:off x="0" y="1834166"/>
            <a:ext cx="12028867" cy="5023833"/>
          </a:xfrm>
        </p:spPr>
        <p:txBody>
          <a:bodyPr>
            <a:normAutofit/>
          </a:bodyPr>
          <a:lstStyle/>
          <a:p>
            <a:pPr marL="0" indent="0">
              <a:buNone/>
            </a:pPr>
            <a:r>
              <a:rPr lang="en-US" dirty="0" smtClean="0">
                <a:solidFill>
                  <a:srgbClr val="FFFF00"/>
                </a:solidFill>
              </a:rPr>
              <a:t>Martin Luther King, Jr.’s iconic “I Have a Dream” speech is one that every student in the United States studies, reads, listens to and analyzes. But what makes this speech, “the speech” that every student learns? </a:t>
            </a:r>
          </a:p>
          <a:p>
            <a:pPr marL="0" indent="0">
              <a:buNone/>
            </a:pPr>
            <a:r>
              <a:rPr lang="en-US" dirty="0" smtClean="0"/>
              <a:t>During the 1960s, the United States was in the midst of turmoil as both African Americans and Women were fighting for equal recognition and access to opportunities. The large number of protests and gatherings to bring attention to these important issues, became known as both the Civil Rights Movement and the Women’s Movement. In 1963, specifically, Martin Luther King, Junior gave his most famous speech in Washington D.C. in front of 250,000 people. In this speech he described his own American Dream, as well as his hope for the future of America. </a:t>
            </a:r>
          </a:p>
          <a:p>
            <a:pPr marL="0" indent="0">
              <a:buNone/>
            </a:pPr>
            <a:r>
              <a:rPr lang="en-US" dirty="0" smtClean="0">
                <a:solidFill>
                  <a:srgbClr val="FFC000"/>
                </a:solidFill>
              </a:rPr>
              <a:t>In his iconic “I Have A Dream” speech, MLK, Jr. </a:t>
            </a:r>
            <a:r>
              <a:rPr lang="en-US" u="sng" dirty="0" smtClean="0"/>
              <a:t>effectively used </a:t>
            </a:r>
            <a:r>
              <a:rPr lang="en-US" dirty="0" smtClean="0">
                <a:solidFill>
                  <a:srgbClr val="FFC000"/>
                </a:solidFill>
              </a:rPr>
              <a:t>rhetorical strategies to persuade his large audience of Americans— </a:t>
            </a:r>
            <a:r>
              <a:rPr lang="en-US" u="sng" dirty="0" smtClean="0"/>
              <a:t>by creating an inspirational tone and hopeful mood and</a:t>
            </a:r>
            <a:r>
              <a:rPr lang="en-US" dirty="0" smtClean="0">
                <a:solidFill>
                  <a:srgbClr val="FFC000"/>
                </a:solidFill>
              </a:rPr>
              <a:t> </a:t>
            </a:r>
            <a:r>
              <a:rPr lang="en-US" u="sng" dirty="0" smtClean="0"/>
              <a:t>by incorporating abundant imagery that created pathos</a:t>
            </a:r>
            <a:r>
              <a:rPr lang="en-US" dirty="0" smtClean="0">
                <a:solidFill>
                  <a:srgbClr val="FFC000"/>
                </a:solidFill>
              </a:rPr>
              <a:t> inside his audience. </a:t>
            </a:r>
            <a:endParaRPr lang="en-US" dirty="0">
              <a:solidFill>
                <a:srgbClr val="FFC000"/>
              </a:solidFill>
            </a:endParaRPr>
          </a:p>
        </p:txBody>
      </p:sp>
    </p:spTree>
    <p:extLst>
      <p:ext uri="{BB962C8B-B14F-4D97-AF65-F5344CB8AC3E}">
        <p14:creationId xmlns:p14="http://schemas.microsoft.com/office/powerpoint/2010/main" val="351831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anim calcmode="lin" valueType="num">
                                      <p:cBhvr>
                                        <p:cTn id="1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53228"/>
            <a:ext cx="10294182" cy="1230118"/>
          </a:xfrm>
        </p:spPr>
        <p:txBody>
          <a:bodyPr>
            <a:normAutofit fontScale="90000"/>
          </a:bodyPr>
          <a:lstStyle/>
          <a:p>
            <a:r>
              <a:rPr lang="en-US" dirty="0" smtClean="0"/>
              <a:t>Paragraph 2: 					</a:t>
            </a:r>
            <a:br>
              <a:rPr lang="en-US" dirty="0" smtClean="0"/>
            </a:br>
            <a:r>
              <a:rPr lang="en-US" dirty="0" smtClean="0"/>
              <a:t>Explain the speaker’s purpose, point of view, identify 2 claims, and the evidence the speaker gives to prove each claim. </a:t>
            </a:r>
            <a:endParaRPr lang="en-US" dirty="0"/>
          </a:p>
        </p:txBody>
      </p:sp>
      <p:sp>
        <p:nvSpPr>
          <p:cNvPr id="3" name="Content Placeholder 2"/>
          <p:cNvSpPr>
            <a:spLocks noGrp="1"/>
          </p:cNvSpPr>
          <p:nvPr>
            <p:ph idx="1"/>
          </p:nvPr>
        </p:nvSpPr>
        <p:spPr>
          <a:xfrm>
            <a:off x="1" y="2336873"/>
            <a:ext cx="11784168" cy="3960896"/>
          </a:xfrm>
        </p:spPr>
        <p:txBody>
          <a:bodyPr/>
          <a:lstStyle/>
          <a:p>
            <a:pPr marL="0" indent="0">
              <a:buNone/>
            </a:pPr>
            <a:endParaRPr lang="en-US" u="sng" dirty="0" smtClean="0"/>
          </a:p>
          <a:p>
            <a:pPr marL="0" indent="0">
              <a:buNone/>
            </a:pPr>
            <a:r>
              <a:rPr lang="en-US" u="sng" dirty="0" smtClean="0"/>
              <a:t>Body Paragraph 1</a:t>
            </a:r>
          </a:p>
          <a:p>
            <a:pPr marL="457200" indent="-457200">
              <a:buAutoNum type="arabicPeriod"/>
            </a:pPr>
            <a:r>
              <a:rPr lang="en-US" u="sng" dirty="0" smtClean="0"/>
              <a:t>Have a transition from the Intro paragraph</a:t>
            </a:r>
          </a:p>
          <a:p>
            <a:pPr marL="457200" indent="-457200">
              <a:buAutoNum type="arabicPeriod"/>
            </a:pPr>
            <a:r>
              <a:rPr lang="en-US" u="sng" dirty="0" smtClean="0"/>
              <a:t>Have a topic sentence that states the speaker’s purpose and 2 claims that the speaker makes</a:t>
            </a:r>
          </a:p>
          <a:p>
            <a:pPr marL="457200" indent="-457200">
              <a:buAutoNum type="arabicPeriod"/>
            </a:pPr>
            <a:r>
              <a:rPr lang="en-US" u="sng" dirty="0" smtClean="0"/>
              <a:t>Provide citations from the speech to prove the purpose and claims</a:t>
            </a:r>
          </a:p>
          <a:p>
            <a:pPr marL="457200" indent="-457200">
              <a:buAutoNum type="arabicPeriod"/>
            </a:pPr>
            <a:r>
              <a:rPr lang="en-US" u="sng" dirty="0" smtClean="0"/>
              <a:t>Explain the citations and how they prove the purpose and claims</a:t>
            </a:r>
          </a:p>
          <a:p>
            <a:pPr marL="457200" indent="-457200">
              <a:buAutoNum type="arabicPeriod"/>
            </a:pPr>
            <a:r>
              <a:rPr lang="en-US" u="sng" dirty="0" smtClean="0"/>
              <a:t>Summarize what the speaker’s purpose and claims were in this speech</a:t>
            </a:r>
            <a:endParaRPr lang="en-US" u="sng" dirty="0"/>
          </a:p>
        </p:txBody>
      </p:sp>
    </p:spTree>
    <p:extLst>
      <p:ext uri="{BB962C8B-B14F-4D97-AF65-F5344CB8AC3E}">
        <p14:creationId xmlns:p14="http://schemas.microsoft.com/office/powerpoint/2010/main" val="38702691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53228"/>
            <a:ext cx="10294182" cy="1080938"/>
          </a:xfrm>
        </p:spPr>
        <p:txBody>
          <a:bodyPr>
            <a:normAutofit fontScale="90000"/>
          </a:bodyPr>
          <a:lstStyle/>
          <a:p>
            <a:r>
              <a:rPr lang="en-US" dirty="0" smtClean="0"/>
              <a:t>Paragraph 3: 					</a:t>
            </a:r>
            <a:br>
              <a:rPr lang="en-US" dirty="0" smtClean="0"/>
            </a:br>
            <a:r>
              <a:rPr lang="en-US" dirty="0" smtClean="0"/>
              <a:t>Describe how the speaker uses the 3 Rhetorical Techniques (ethos, pathos, logos)</a:t>
            </a:r>
            <a:endParaRPr lang="en-US" dirty="0"/>
          </a:p>
        </p:txBody>
      </p:sp>
      <p:sp>
        <p:nvSpPr>
          <p:cNvPr id="3" name="Content Placeholder 2"/>
          <p:cNvSpPr>
            <a:spLocks noGrp="1"/>
          </p:cNvSpPr>
          <p:nvPr>
            <p:ph idx="1"/>
          </p:nvPr>
        </p:nvSpPr>
        <p:spPr>
          <a:xfrm>
            <a:off x="0" y="1975365"/>
            <a:ext cx="10813311" cy="4436067"/>
          </a:xfrm>
        </p:spPr>
        <p:txBody>
          <a:bodyPr>
            <a:normAutofit lnSpcReduction="10000"/>
          </a:bodyPr>
          <a:lstStyle/>
          <a:p>
            <a:pPr marL="0" indent="0">
              <a:buNone/>
            </a:pPr>
            <a:r>
              <a:rPr lang="en-US" u="sng" dirty="0" smtClean="0"/>
              <a:t>Body Paragraph 2</a:t>
            </a:r>
          </a:p>
          <a:p>
            <a:pPr marL="457200" indent="-457200">
              <a:buAutoNum type="arabicPeriod"/>
            </a:pPr>
            <a:r>
              <a:rPr lang="en-US" u="sng" dirty="0" smtClean="0"/>
              <a:t>Have a transition connecting to the previous paragraph</a:t>
            </a:r>
          </a:p>
          <a:p>
            <a:pPr marL="457200" indent="-457200">
              <a:buAutoNum type="arabicPeriod"/>
            </a:pPr>
            <a:r>
              <a:rPr lang="en-US" u="sng" dirty="0" smtClean="0"/>
              <a:t>State which rhetorical technique the speaker use most effectively</a:t>
            </a:r>
          </a:p>
          <a:p>
            <a:pPr marL="457200" indent="-457200">
              <a:buAutoNum type="arabicPeriod"/>
            </a:pPr>
            <a:r>
              <a:rPr lang="en-US" u="sng" dirty="0" smtClean="0"/>
              <a:t>Provide citation to prove this</a:t>
            </a:r>
          </a:p>
          <a:p>
            <a:pPr marL="457200" indent="-457200">
              <a:buAutoNum type="arabicPeriod"/>
            </a:pPr>
            <a:r>
              <a:rPr lang="en-US" u="sng" dirty="0" smtClean="0"/>
              <a:t>Explain that citation</a:t>
            </a:r>
          </a:p>
          <a:p>
            <a:pPr marL="457200" indent="-457200">
              <a:buAutoNum type="arabicPeriod"/>
            </a:pPr>
            <a:r>
              <a:rPr lang="en-US" u="sng" dirty="0" smtClean="0"/>
              <a:t>State the rhetorical technique that the speaker used 2</a:t>
            </a:r>
            <a:r>
              <a:rPr lang="en-US" u="sng" baseline="30000" dirty="0" smtClean="0"/>
              <a:t>nd</a:t>
            </a:r>
            <a:r>
              <a:rPr lang="en-US" u="sng" dirty="0" smtClean="0"/>
              <a:t> best</a:t>
            </a:r>
          </a:p>
          <a:p>
            <a:pPr marL="457200" indent="-457200">
              <a:buAutoNum type="arabicPeriod"/>
            </a:pPr>
            <a:r>
              <a:rPr lang="en-US" u="sng" dirty="0" smtClean="0"/>
              <a:t>Provide a citation to prove this</a:t>
            </a:r>
          </a:p>
          <a:p>
            <a:pPr marL="457200" indent="-457200">
              <a:buAutoNum type="arabicPeriod"/>
            </a:pPr>
            <a:r>
              <a:rPr lang="en-US" u="sng" dirty="0" smtClean="0"/>
              <a:t>Explain that citation</a:t>
            </a:r>
          </a:p>
          <a:p>
            <a:pPr marL="457200" indent="-457200">
              <a:buAutoNum type="arabicPeriod"/>
            </a:pPr>
            <a:r>
              <a:rPr lang="en-US" u="sng" dirty="0" smtClean="0"/>
              <a:t>State the rhetorical technique used least by the speaker</a:t>
            </a:r>
          </a:p>
          <a:p>
            <a:pPr marL="457200" indent="-457200">
              <a:buAutoNum type="arabicPeriod"/>
            </a:pPr>
            <a:r>
              <a:rPr lang="en-US" u="sng" dirty="0" smtClean="0"/>
              <a:t>Summarize which rhetorical technique the speaker used most effectively</a:t>
            </a:r>
            <a:endParaRPr lang="en-US" u="sng" dirty="0"/>
          </a:p>
        </p:txBody>
      </p:sp>
    </p:spTree>
    <p:extLst>
      <p:ext uri="{BB962C8B-B14F-4D97-AF65-F5344CB8AC3E}">
        <p14:creationId xmlns:p14="http://schemas.microsoft.com/office/powerpoint/2010/main" val="40194044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669" y="753228"/>
            <a:ext cx="10152514" cy="1080938"/>
          </a:xfrm>
        </p:spPr>
        <p:txBody>
          <a:bodyPr>
            <a:normAutofit fontScale="90000"/>
          </a:bodyPr>
          <a:lstStyle/>
          <a:p>
            <a:r>
              <a:rPr lang="en-US" dirty="0" smtClean="0"/>
              <a:t>Paragraph 4: 					</a:t>
            </a:r>
            <a:br>
              <a:rPr lang="en-US" dirty="0" smtClean="0"/>
            </a:br>
            <a:r>
              <a:rPr lang="en-US" dirty="0" smtClean="0"/>
              <a:t>Describe  the </a:t>
            </a:r>
            <a:r>
              <a:rPr lang="en-US" u="sng" dirty="0" smtClean="0"/>
              <a:t>tone</a:t>
            </a:r>
            <a:r>
              <a:rPr lang="en-US" dirty="0" smtClean="0"/>
              <a:t> and </a:t>
            </a:r>
            <a:r>
              <a:rPr lang="en-US" u="sng" dirty="0" smtClean="0"/>
              <a:t>mood</a:t>
            </a:r>
            <a:r>
              <a:rPr lang="en-US" dirty="0" smtClean="0"/>
              <a:t> the speaker creates through his/her use of DIDLS. </a:t>
            </a:r>
            <a:endParaRPr lang="en-US" dirty="0"/>
          </a:p>
        </p:txBody>
      </p:sp>
      <p:sp>
        <p:nvSpPr>
          <p:cNvPr id="3" name="Content Placeholder 2"/>
          <p:cNvSpPr>
            <a:spLocks noGrp="1"/>
          </p:cNvSpPr>
          <p:nvPr>
            <p:ph idx="1"/>
          </p:nvPr>
        </p:nvSpPr>
        <p:spPr>
          <a:xfrm>
            <a:off x="141669" y="2336872"/>
            <a:ext cx="10152513" cy="3946969"/>
          </a:xfrm>
        </p:spPr>
        <p:txBody>
          <a:bodyPr>
            <a:normAutofit lnSpcReduction="10000"/>
          </a:bodyPr>
          <a:lstStyle/>
          <a:p>
            <a:pPr marL="0" indent="0">
              <a:buNone/>
            </a:pPr>
            <a:r>
              <a:rPr lang="en-US" u="sng" dirty="0" smtClean="0"/>
              <a:t>Body Paragraph 3</a:t>
            </a:r>
          </a:p>
          <a:p>
            <a:pPr marL="457200" indent="-457200">
              <a:buAutoNum type="arabicPeriod"/>
            </a:pPr>
            <a:r>
              <a:rPr lang="en-US" u="sng" dirty="0" smtClean="0"/>
              <a:t>Transition sentence that connects to the previous paragraph</a:t>
            </a:r>
          </a:p>
          <a:p>
            <a:pPr marL="457200" indent="-457200">
              <a:buAutoNum type="arabicPeriod"/>
            </a:pPr>
            <a:r>
              <a:rPr lang="en-US" u="sng" dirty="0" smtClean="0"/>
              <a:t>State the tone of the speech</a:t>
            </a:r>
          </a:p>
          <a:p>
            <a:pPr marL="457200" indent="-457200">
              <a:buAutoNum type="arabicPeriod"/>
            </a:pPr>
            <a:r>
              <a:rPr lang="en-US" u="sng" dirty="0" smtClean="0"/>
              <a:t>Provide citations (2) use DIDLS</a:t>
            </a:r>
          </a:p>
          <a:p>
            <a:pPr marL="457200" indent="-457200">
              <a:buAutoNum type="arabicPeriod"/>
            </a:pPr>
            <a:r>
              <a:rPr lang="en-US" u="sng" dirty="0" smtClean="0"/>
              <a:t>Explain the citations</a:t>
            </a:r>
          </a:p>
          <a:p>
            <a:pPr marL="457200" indent="-457200">
              <a:buAutoNum type="arabicPeriod"/>
            </a:pPr>
            <a:r>
              <a:rPr lang="en-US" u="sng" dirty="0" smtClean="0"/>
              <a:t>State the mood of the speech</a:t>
            </a:r>
          </a:p>
          <a:p>
            <a:pPr marL="457200" indent="-457200">
              <a:buAutoNum type="arabicPeriod"/>
            </a:pPr>
            <a:r>
              <a:rPr lang="en-US" u="sng" dirty="0" smtClean="0"/>
              <a:t>Provide citations (2) using DIDLS</a:t>
            </a:r>
          </a:p>
          <a:p>
            <a:pPr marL="457200" indent="-457200">
              <a:buAutoNum type="arabicPeriod"/>
            </a:pPr>
            <a:r>
              <a:rPr lang="en-US" u="sng" dirty="0" smtClean="0"/>
              <a:t>Explain citations</a:t>
            </a:r>
          </a:p>
          <a:p>
            <a:pPr marL="457200" indent="-457200">
              <a:buAutoNum type="arabicPeriod"/>
            </a:pPr>
            <a:r>
              <a:rPr lang="en-US" u="sng" dirty="0" smtClean="0"/>
              <a:t>Summarize what the tone and mood are for this speech</a:t>
            </a:r>
          </a:p>
          <a:p>
            <a:pPr marL="457200" indent="-457200">
              <a:buAutoNum type="arabicPeriod"/>
            </a:pPr>
            <a:endParaRPr lang="en-US" u="sng" dirty="0"/>
          </a:p>
        </p:txBody>
      </p:sp>
    </p:spTree>
    <p:extLst>
      <p:ext uri="{BB962C8B-B14F-4D97-AF65-F5344CB8AC3E}">
        <p14:creationId xmlns:p14="http://schemas.microsoft.com/office/powerpoint/2010/main" val="3707108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53228"/>
            <a:ext cx="10294182" cy="1080938"/>
          </a:xfrm>
        </p:spPr>
        <p:txBody>
          <a:bodyPr/>
          <a:lstStyle/>
          <a:p>
            <a:r>
              <a:rPr lang="en-US" dirty="0" smtClean="0"/>
              <a:t>Paragraph 5: Conclusion</a:t>
            </a:r>
            <a:endParaRPr lang="en-US" dirty="0"/>
          </a:p>
        </p:txBody>
      </p:sp>
      <p:sp>
        <p:nvSpPr>
          <p:cNvPr id="3" name="Content Placeholder 2"/>
          <p:cNvSpPr>
            <a:spLocks noGrp="1"/>
          </p:cNvSpPr>
          <p:nvPr>
            <p:ph idx="1"/>
          </p:nvPr>
        </p:nvSpPr>
        <p:spPr>
          <a:xfrm>
            <a:off x="1" y="2336873"/>
            <a:ext cx="10294182" cy="3599316"/>
          </a:xfrm>
        </p:spPr>
        <p:txBody>
          <a:bodyPr/>
          <a:lstStyle/>
          <a:p>
            <a:pPr marL="0" indent="0">
              <a:buNone/>
            </a:pPr>
            <a:r>
              <a:rPr lang="en-US" u="sng" dirty="0" smtClean="0"/>
              <a:t>Conclusion</a:t>
            </a:r>
          </a:p>
          <a:p>
            <a:pPr marL="457200" indent="-457200">
              <a:buAutoNum type="arabicPeriod"/>
            </a:pPr>
            <a:r>
              <a:rPr lang="en-US" u="sng" dirty="0" smtClean="0"/>
              <a:t>Review the first body paragraph</a:t>
            </a:r>
          </a:p>
          <a:p>
            <a:pPr marL="457200" indent="-457200">
              <a:buAutoNum type="arabicPeriod"/>
            </a:pPr>
            <a:r>
              <a:rPr lang="en-US" u="sng" dirty="0" smtClean="0"/>
              <a:t>Review the second body paragraph</a:t>
            </a:r>
          </a:p>
          <a:p>
            <a:pPr marL="457200" indent="-457200">
              <a:buAutoNum type="arabicPeriod"/>
            </a:pPr>
            <a:r>
              <a:rPr lang="en-US" u="sng" dirty="0" smtClean="0"/>
              <a:t>Review the 3</a:t>
            </a:r>
            <a:r>
              <a:rPr lang="en-US" u="sng" baseline="30000" dirty="0" smtClean="0"/>
              <a:t>rd</a:t>
            </a:r>
            <a:r>
              <a:rPr lang="en-US" u="sng" dirty="0" smtClean="0"/>
              <a:t> body paragraph</a:t>
            </a:r>
          </a:p>
          <a:p>
            <a:pPr marL="457200" indent="-457200">
              <a:buAutoNum type="arabicPeriod"/>
            </a:pPr>
            <a:r>
              <a:rPr lang="en-US" u="sng" dirty="0" smtClean="0"/>
              <a:t>Check your thesis statement: explain one more time, your thesis from the introduction</a:t>
            </a:r>
          </a:p>
          <a:p>
            <a:pPr marL="457200" indent="-457200">
              <a:buAutoNum type="arabicPeriod"/>
            </a:pPr>
            <a:r>
              <a:rPr lang="en-US" u="sng" dirty="0" smtClean="0"/>
              <a:t>Lastly, leave the reader with a powerful thought </a:t>
            </a:r>
            <a:r>
              <a:rPr lang="en-US" u="sng" smtClean="0"/>
              <a:t>to consider</a:t>
            </a:r>
            <a:endParaRPr lang="en-US" u="sng" dirty="0"/>
          </a:p>
        </p:txBody>
      </p:sp>
    </p:spTree>
    <p:extLst>
      <p:ext uri="{BB962C8B-B14F-4D97-AF65-F5344CB8AC3E}">
        <p14:creationId xmlns:p14="http://schemas.microsoft.com/office/powerpoint/2010/main" val="642388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819</TotalTime>
  <Words>538</Words>
  <Application>Microsoft Office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Trebuchet MS</vt:lpstr>
      <vt:lpstr>Berlin</vt:lpstr>
      <vt:lpstr>How to structure &amp; organize your essay</vt:lpstr>
      <vt:lpstr>Your essay will have 5 paragraphs. </vt:lpstr>
      <vt:lpstr>Paragraph 1: Introduction</vt:lpstr>
      <vt:lpstr>Introduction Example:</vt:lpstr>
      <vt:lpstr>Paragraph 2:       Explain the speaker’s purpose, point of view, identify 2 claims, and the evidence the speaker gives to prove each claim. </vt:lpstr>
      <vt:lpstr>Paragraph 3:       Describe how the speaker uses the 3 Rhetorical Techniques (ethos, pathos, logos)</vt:lpstr>
      <vt:lpstr>Paragraph 4:       Describe  the tone and mood the speaker creates through his/her use of DIDLS. </vt:lpstr>
      <vt:lpstr>Paragraph 5: Conclusion</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Describe how the tones shift in this poem.</dc:title>
  <dc:creator>Jessica Odom</dc:creator>
  <cp:lastModifiedBy>Leslie Dott</cp:lastModifiedBy>
  <cp:revision>15</cp:revision>
  <dcterms:created xsi:type="dcterms:W3CDTF">2017-09-28T17:33:37Z</dcterms:created>
  <dcterms:modified xsi:type="dcterms:W3CDTF">2018-05-04T15:34:41Z</dcterms:modified>
</cp:coreProperties>
</file>