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258" r:id="rId3"/>
    <p:sldId id="257" r:id="rId4"/>
    <p:sldId id="259" r:id="rId5"/>
    <p:sldId id="260" r:id="rId6"/>
    <p:sldId id="296" r:id="rId7"/>
    <p:sldId id="262" r:id="rId8"/>
    <p:sldId id="263" r:id="rId9"/>
    <p:sldId id="272" r:id="rId10"/>
    <p:sldId id="261" r:id="rId11"/>
    <p:sldId id="275" r:id="rId12"/>
    <p:sldId id="276" r:id="rId13"/>
    <p:sldId id="264" r:id="rId14"/>
    <p:sldId id="268" r:id="rId15"/>
    <p:sldId id="265" r:id="rId16"/>
    <p:sldId id="269" r:id="rId17"/>
    <p:sldId id="266" r:id="rId18"/>
    <p:sldId id="270" r:id="rId19"/>
    <p:sldId id="267" r:id="rId20"/>
    <p:sldId id="271" r:id="rId21"/>
    <p:sldId id="300" r:id="rId22"/>
    <p:sldId id="273" r:id="rId23"/>
    <p:sldId id="277" r:id="rId24"/>
    <p:sldId id="278" r:id="rId25"/>
    <p:sldId id="279" r:id="rId26"/>
    <p:sldId id="283" r:id="rId27"/>
    <p:sldId id="284" r:id="rId28"/>
    <p:sldId id="285" r:id="rId29"/>
    <p:sldId id="280" r:id="rId30"/>
    <p:sldId id="29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74" r:id="rId41"/>
    <p:sldId id="281" r:id="rId42"/>
    <p:sldId id="282" r:id="rId43"/>
    <p:sldId id="297" r:id="rId44"/>
    <p:sldId id="298" r:id="rId45"/>
    <p:sldId id="299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B7F1"/>
    <a:srgbClr val="1C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1CB6F4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Introduce Your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four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different ways to properly and effectively introduce quotations into your writing:</a:t>
            </a:r>
          </a:p>
          <a:p>
            <a:pPr lvl="1"/>
            <a:r>
              <a:rPr lang="en-US" sz="3500" dirty="0" smtClean="0"/>
              <a:t>with a complete sentence</a:t>
            </a:r>
          </a:p>
          <a:p>
            <a:pPr lvl="1"/>
            <a:r>
              <a:rPr lang="en-US" sz="3500" dirty="0" smtClean="0"/>
              <a:t>with an explanatory phrase</a:t>
            </a:r>
          </a:p>
          <a:p>
            <a:pPr lvl="1"/>
            <a:r>
              <a:rPr lang="en-US" sz="3500" dirty="0" smtClean="0"/>
              <a:t>with only short quotes in your sentence</a:t>
            </a:r>
          </a:p>
          <a:p>
            <a:pPr lvl="1"/>
            <a:r>
              <a:rPr lang="en-US" sz="3500" dirty="0" smtClean="0"/>
              <a:t>with part of the quote paraphrased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55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To demonstrate how to introduce a quote, we will use an excerpt from Dr. Martin Luther King Jr.’s </a:t>
            </a:r>
            <a:r>
              <a:rPr lang="en-US" sz="4000" i="1" dirty="0" smtClean="0"/>
              <a:t>I Have a Dream </a:t>
            </a:r>
            <a:r>
              <a:rPr lang="en-US" sz="4000" dirty="0" smtClean="0"/>
              <a:t> speech. </a:t>
            </a:r>
          </a:p>
          <a:p>
            <a:pPr lvl="2"/>
            <a:r>
              <a:rPr lang="en-US" sz="3600" dirty="0" smtClean="0"/>
              <a:t>Delivered by Martin Luther King Jr.</a:t>
            </a:r>
          </a:p>
          <a:p>
            <a:pPr lvl="2"/>
            <a:r>
              <a:rPr lang="en-US" sz="3600" dirty="0" smtClean="0"/>
              <a:t>August 28, 1963</a:t>
            </a:r>
          </a:p>
          <a:p>
            <a:pPr lvl="2"/>
            <a:r>
              <a:rPr lang="en-US" sz="3600" dirty="0" smtClean="0"/>
              <a:t>Lincoln Memorial, Washington D.C.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7004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I have a dream that my four little  children will one day live in a nation where they will not be judged by the color of their skin but by the content of their character.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65858" y="1966280"/>
            <a:ext cx="2423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7671" y="4356541"/>
            <a:ext cx="2052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3687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1. Introduce your quote with a complete sentence</a:t>
            </a:r>
            <a:endParaRPr lang="en-US" sz="3600" dirty="0" smtClean="0"/>
          </a:p>
          <a:p>
            <a:r>
              <a:rPr lang="en-US" sz="3600" dirty="0" smtClean="0"/>
              <a:t>If you introduce your quote with a complete sentence that describes the quotation or provides information about it, you must punctuate it with a colon before inserting the quote.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680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r>
              <a:rPr lang="en-US" sz="3600" dirty="0" smtClean="0"/>
              <a:t>In his </a:t>
            </a:r>
            <a:r>
              <a:rPr lang="en-US" sz="3600" i="1" dirty="0" smtClean="0"/>
              <a:t>I Have a Dream </a:t>
            </a:r>
            <a:r>
              <a:rPr lang="en-US" sz="3600" dirty="0" smtClean="0"/>
              <a:t>speech, Dr. Martin Luther King Jr. had a dream: “I have a dream that my four little  children will one day live in a nation where they will not be judged by the color of their skin but by the content of their character.”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3879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2</a:t>
            </a:r>
            <a:r>
              <a:rPr lang="en-US" sz="4000" b="1" dirty="0" smtClean="0"/>
              <a:t>. Introduce your quote with an explanatory phrase</a:t>
            </a:r>
            <a:endParaRPr lang="en-US" sz="4000" dirty="0" smtClean="0"/>
          </a:p>
          <a:p>
            <a:r>
              <a:rPr lang="en-US" sz="4000" dirty="0" smtClean="0"/>
              <a:t>Begin your sentence with a phrase that introduces the quote, and then punctuate with a comma before including the quote.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EXAMPLE</a:t>
            </a:r>
          </a:p>
          <a:p>
            <a:r>
              <a:rPr lang="en-US" sz="3600" dirty="0" smtClean="0"/>
              <a:t>In his famous </a:t>
            </a:r>
            <a:r>
              <a:rPr lang="en-US" sz="3600" i="1" dirty="0" smtClean="0"/>
              <a:t>I Have a Dream</a:t>
            </a:r>
            <a:r>
              <a:rPr lang="en-US" sz="3600" dirty="0" smtClean="0"/>
              <a:t> speech, Dr. Martin Luther King Jr. said, “I have a dream that my four little  children will one day live in a nation where they will not be judged by the color of their skin but by the content of their character.”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993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0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3. Include only short quotes in your sentence </a:t>
            </a:r>
          </a:p>
          <a:p>
            <a:r>
              <a:rPr lang="en-US" sz="3600" dirty="0" smtClean="0"/>
              <a:t>When including short quotations in your own writing, you should stick to just two to four word phrases.</a:t>
            </a:r>
          </a:p>
          <a:p>
            <a:r>
              <a:rPr lang="en-US" sz="3600" dirty="0" smtClean="0"/>
              <a:t>Place quotation marks around the author’s original words and punctuate the sentence as you normally would.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</a:t>
            </a:r>
          </a:p>
          <a:p>
            <a:r>
              <a:rPr lang="en-US" sz="4000" dirty="0" smtClean="0"/>
              <a:t>Dr. Martin Luther King Jr. dreamed of a day when his children would only be judged by the “content of their character.”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6971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4</a:t>
            </a:r>
            <a:r>
              <a:rPr lang="en-US" sz="4000" b="1" dirty="0" smtClean="0"/>
              <a:t>. Introduce your quote by paraphrasing it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Begin your sentence by paraphrasing the quote, and then finish the sentence with the quote.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/>
                <a:cs typeface="Arial Black"/>
              </a:rPr>
              <a:t>QUOTE IT!</a:t>
            </a:r>
            <a:endParaRPr lang="en-US" sz="6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quote?</a:t>
            </a:r>
          </a:p>
          <a:p>
            <a:r>
              <a:rPr lang="en-US" dirty="0" smtClean="0"/>
              <a:t>Why use a quote?</a:t>
            </a:r>
          </a:p>
          <a:p>
            <a:r>
              <a:rPr lang="en-US" dirty="0" smtClean="0"/>
              <a:t>Types of writing to use quotes</a:t>
            </a:r>
          </a:p>
          <a:p>
            <a:r>
              <a:rPr lang="en-US" dirty="0" smtClean="0"/>
              <a:t>Always ICE it</a:t>
            </a:r>
          </a:p>
          <a:p>
            <a:r>
              <a:rPr lang="en-US" dirty="0" smtClean="0"/>
              <a:t>Introducing quotes</a:t>
            </a:r>
          </a:p>
          <a:p>
            <a:r>
              <a:rPr lang="en-US" dirty="0" smtClean="0"/>
              <a:t>Citing quotes</a:t>
            </a:r>
          </a:p>
          <a:p>
            <a:r>
              <a:rPr lang="en-US" dirty="0" smtClean="0"/>
              <a:t>Explaining quotes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762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</a:t>
            </a:r>
          </a:p>
          <a:p>
            <a:r>
              <a:rPr lang="en-US" sz="4000" dirty="0" smtClean="0"/>
              <a:t>Dr. Martin Luther King Jr. dreamed of a day when his four children would “not be judged by the color of their skin but by the content of their character.”</a:t>
            </a:r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1510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+mj-lt"/>
                <a:cs typeface="Times New Roman"/>
              </a:rPr>
              <a:t>More Examples for Introducing Quotes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“put quote here” (in-text citation).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example, the traffic light “put quote here”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cs typeface="Times New Roman"/>
              </a:rPr>
              <a:t>)</a:t>
            </a:r>
            <a:r>
              <a:rPr lang="en-US" dirty="0" smtClean="0">
                <a:latin typeface="+mj-lt"/>
                <a:cs typeface="Times New Roman"/>
              </a:rPr>
              <a:t>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instance,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537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</a:t>
            </a:r>
            <a:r>
              <a:rPr lang="en-US" sz="6000" dirty="0" smtClean="0"/>
              <a:t>ITE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C</a:t>
            </a:r>
            <a:r>
              <a:rPr lang="en-US" sz="6000" b="1" dirty="0" smtClean="0">
                <a:solidFill>
                  <a:srgbClr val="000000"/>
                </a:solidFill>
              </a:rPr>
              <a:t>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152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Two Major Ways to Cite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Depending on your teacher, professor, or subject area, you will either cite your quotations using MLA or APA format.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MLA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Modern Language Association</a:t>
            </a:r>
          </a:p>
          <a:p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APA</a:t>
            </a:r>
            <a:r>
              <a:rPr lang="en-US" sz="4000" dirty="0" smtClean="0">
                <a:ln w="12700"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</a:rPr>
              <a:t> </a:t>
            </a:r>
            <a:r>
              <a:rPr lang="en-US" dirty="0" smtClean="0"/>
              <a:t>= American Psychological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format is more common in high school settings.</a:t>
            </a:r>
          </a:p>
          <a:p>
            <a:r>
              <a:rPr lang="en-US" dirty="0" smtClean="0"/>
              <a:t>Most liberal arts and humanities classes follow MLA format.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237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APA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format is more common in undergraduate and post baccalaureate classes.</a:t>
            </a:r>
          </a:p>
          <a:p>
            <a:r>
              <a:rPr lang="en-US" dirty="0" smtClean="0"/>
              <a:t>APA format is usually used in the science fields.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854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cite in MLA format, you will need to include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2</a:t>
            </a:r>
            <a:r>
              <a:rPr lang="en-US" sz="4000" dirty="0" smtClean="0"/>
              <a:t> different kinds of citations in your paper.</a:t>
            </a:r>
          </a:p>
          <a:p>
            <a:pPr lvl="2"/>
            <a:r>
              <a:rPr lang="en-US" sz="3600" dirty="0" smtClean="0"/>
              <a:t>In-text citation (a.k.a. parenthetical citation)</a:t>
            </a:r>
          </a:p>
          <a:p>
            <a:pPr lvl="2"/>
            <a:r>
              <a:rPr lang="en-US" sz="3600" dirty="0" smtClean="0"/>
              <a:t>Works Cited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4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In-Text Citation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in-text citation is a reference to the original author or speaker embedded in the text of the paper. In-text citations quickly alert the audience to the original source and make it easy for the audience to fine the citation in the Works Cited Page.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183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Works Cited Page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Works Cited Page is a separate page or set of pages at the end of a document containing an alphabetical listing of all of the sources used within the paper.</a:t>
            </a:r>
          </a:p>
          <a:p>
            <a:r>
              <a:rPr lang="en-US" sz="3600" dirty="0" smtClean="0"/>
              <a:t>Each citation included in the page is formatted according to MLA or APA standards.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450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Follow this simple equation to cite your quote in MLA format.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3509595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290135">
            <a:off x="631430" y="4018892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623589" y="312666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290135">
            <a:off x="5746375" y="4292984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003748">
            <a:off x="7970019" y="4127897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112" y="4491176"/>
            <a:ext cx="3069314" cy="14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Always introduce your quote. </a:t>
            </a:r>
            <a:r>
              <a:rPr lang="en-US" sz="2800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ever start a sentence with a quote.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2670" y="2315848"/>
            <a:ext cx="2969809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Open and close the quote with quotation marks.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9129" y="4765268"/>
            <a:ext cx="2819810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Set the citation apart with parenthesis.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5337" y="4268456"/>
            <a:ext cx="1701464" cy="183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The period goes after the citation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7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What is a QUOTE?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word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quote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short for </a:t>
            </a:r>
            <a:r>
              <a:rPr lang="en-US" sz="4400" b="1" dirty="0" smtClean="0">
                <a:ln w="12700">
                  <a:solidFill>
                    <a:srgbClr val="1CB6F4"/>
                  </a:solidFill>
                  <a:prstDash val="solid"/>
                </a:ln>
              </a:rPr>
              <a:t>quotation</a:t>
            </a:r>
          </a:p>
          <a:p>
            <a:r>
              <a:rPr lang="en-US" sz="4400" dirty="0" smtClean="0"/>
              <a:t>A </a:t>
            </a:r>
            <a:r>
              <a:rPr lang="en-US" sz="4400" b="1" dirty="0" smtClean="0">
                <a:ln w="12700">
                  <a:solidFill>
                    <a:srgbClr val="1CB6F4"/>
                  </a:solidFill>
                </a:ln>
              </a:rPr>
              <a:t>quotation</a:t>
            </a:r>
            <a:r>
              <a:rPr lang="en-US" sz="44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4400" dirty="0" smtClean="0"/>
              <a:t>is a group of words from a text used and repeated by someone other than the original author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2345278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421859">
            <a:off x="6399578" y="323085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1" y="3205912"/>
            <a:ext cx="8229600" cy="286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This citation will be the first entry 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from the Works Cited Page.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+mj-lt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If you include the Author’s last name in the quote introduction, you only need to include the page number. If not, you include the author’s last name and the page number.</a:t>
            </a:r>
            <a:endParaRPr lang="en-US" sz="32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1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latin typeface="Times New Roman"/>
                <a:cs typeface="Times New Roman"/>
              </a:rPr>
              <a:t>Entire Web site</a:t>
            </a:r>
          </a:p>
          <a:p>
            <a:pPr marL="452438" indent="-452438">
              <a:buNone/>
            </a:pPr>
            <a:r>
              <a:rPr lang="en-US" sz="48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48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Title of Web site</a:t>
            </a:r>
            <a:r>
              <a:rPr lang="en-US" sz="48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4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Name of sponsoring institution or organization [if given]. </a:t>
            </a:r>
            <a:r>
              <a:rPr lang="en-US" sz="4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Last update or original publication date. </a:t>
            </a:r>
            <a:r>
              <a:rPr lang="en-US" sz="48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Article from a Web site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“Title of Article.” </a:t>
            </a:r>
            <a:r>
              <a:rPr lang="en-US" sz="36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Title of Web site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of last update or original publication date</a:t>
            </a:r>
            <a:r>
              <a:rPr lang="en-US" sz="3600" dirty="0" smtClean="0"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Web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Online Database Article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or Editor’s last name, first name [if given]. 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“Article Title.” </a:t>
            </a:r>
            <a:r>
              <a:rPr lang="en-US" sz="3600" i="1" dirty="0" smtClean="0">
                <a:solidFill>
                  <a:srgbClr val="48C4E7"/>
                </a:solidFill>
                <a:latin typeface="Times New Roman"/>
                <a:cs typeface="Times New Roman"/>
              </a:rPr>
              <a:t>Database Title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Copyright date [edition]. </a:t>
            </a:r>
            <a:r>
              <a:rPr lang="en-US" sz="3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Online Publisher or sponsoring institution.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Web.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Date accessed.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Encyclopedia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Author’s last name, first name. [if available] 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“Article Title.” </a:t>
            </a:r>
            <a:r>
              <a:rPr lang="en-US" sz="36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Title of Encyclopedia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Year Published. </a:t>
            </a:r>
            <a:r>
              <a:rPr lang="en-US" sz="3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Book with an Editor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Editor’s last name, first name, ed. </a:t>
            </a:r>
            <a:r>
              <a:rPr lang="en-US" sz="3600" i="1" dirty="0" smtClean="0">
                <a:solidFill>
                  <a:srgbClr val="C64EF3"/>
                </a:solidFill>
                <a:latin typeface="Times New Roman"/>
                <a:cs typeface="Times New Roman"/>
              </a:rPr>
              <a:t>Title of Book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City of publication: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Publisher,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published. 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How to Cite Print Sources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Book with one Author</a:t>
            </a:r>
          </a:p>
          <a:p>
            <a:pPr marL="452438" indent="-452438">
              <a:buNone/>
            </a:pPr>
            <a:r>
              <a:rPr lang="en-US" sz="3600" dirty="0" smtClean="0">
                <a:solidFill>
                  <a:srgbClr val="E663E0"/>
                </a:solidFill>
                <a:latin typeface="Times New Roman"/>
                <a:cs typeface="Times New Roman"/>
              </a:rPr>
              <a:t>Last name, first name. </a:t>
            </a:r>
            <a:r>
              <a:rPr lang="en-US" sz="3600" i="1" dirty="0" smtClean="0">
                <a:solidFill>
                  <a:srgbClr val="C64EF3"/>
                </a:solidFill>
                <a:latin typeface="Times New Roman"/>
                <a:cs typeface="Times New Roman"/>
              </a:rPr>
              <a:t>Title of Book</a:t>
            </a:r>
            <a:r>
              <a:rPr lang="en-US" sz="3600" dirty="0" smtClean="0">
                <a:solidFill>
                  <a:srgbClr val="C64EF3"/>
                </a:solidFill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solidFill>
                  <a:srgbClr val="48C4E7"/>
                </a:solidFill>
                <a:latin typeface="Times New Roman"/>
                <a:cs typeface="Times New Roman"/>
              </a:rPr>
              <a:t>City of publication: </a:t>
            </a:r>
            <a:r>
              <a:rPr lang="en-US" sz="3600" dirty="0" smtClean="0">
                <a:solidFill>
                  <a:srgbClr val="4ADC49"/>
                </a:solidFill>
                <a:latin typeface="Times New Roman"/>
                <a:cs typeface="Times New Roman"/>
              </a:rPr>
              <a:t>Publisher, </a:t>
            </a:r>
            <a:r>
              <a:rPr lang="en-US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Date published. 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In-Text Citations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in-text citation is a citation in the text of your writing to let your readers immediately know where you got your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*Your parenthetical citation will be the first part of the entry from the Works Cited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 period goes outside of the parenthesis.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Arial Black"/>
                <a:cs typeface="Arial Black"/>
              </a:rPr>
              <a:t>MLA Citations 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162800" cy="230832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Columbia University Professor Jeffrey Johnson spent seventeen years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recording the viewing habits of children in 707 families in Upstate New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York and found that the ones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who watched one to three hours of television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each day . . . were 60% more likely to be involved in assaults and fights as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those who watched less TV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</a:rPr>
              <a:t>Research on the Effects of Media Violence</a:t>
            </a:r>
            <a:r>
              <a:rPr lang="ja-JP" altLang="en-US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).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914400" y="4648200"/>
            <a:ext cx="7924800" cy="1477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Works Cited</a:t>
            </a:r>
          </a:p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Research on the Effects of Media Violence.</a:t>
            </a:r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charset="0"/>
              </a:rPr>
              <a:t>Media Awareness Network.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      2005. </a:t>
            </a:r>
            <a:r>
              <a:rPr lang="en-US">
                <a:solidFill>
                  <a:srgbClr val="262626"/>
                </a:solidFill>
                <a:latin typeface="Times New Roman" charset="0"/>
              </a:rPr>
              <a:t>Web.</a:t>
            </a:r>
            <a:r>
              <a:rPr lang="en-US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12 Mar. 2005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21914" y="1598236"/>
            <a:ext cx="5486951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(parenthetical) Citation</a:t>
            </a: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897207" y="4300329"/>
            <a:ext cx="3207026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199" y="3413125"/>
            <a:ext cx="4981770" cy="1844675"/>
            <a:chOff x="1008" y="2150"/>
            <a:chExt cx="1968" cy="1162"/>
          </a:xfrm>
        </p:grpSpPr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1532" y="2150"/>
              <a:ext cx="1444" cy="39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008" y="2544"/>
              <a:ext cx="1200" cy="768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46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 Black"/>
                <a:cs typeface="Arial Black"/>
              </a:rPr>
              <a:t>Works Cited </a:t>
            </a:r>
            <a:r>
              <a:rPr lang="en-US" dirty="0" smtClean="0">
                <a:latin typeface="Arial Black"/>
                <a:cs typeface="Arial Black"/>
              </a:rPr>
              <a:t>Entry for </a:t>
            </a:r>
            <a:r>
              <a:rPr lang="en-US" dirty="0">
                <a:latin typeface="Arial Black"/>
                <a:cs typeface="Arial Black"/>
              </a:rPr>
              <a:t>a Book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3200400" cy="11922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The ideal context for identity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formation is 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a supportive and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respectful family</a:t>
            </a:r>
            <a:r>
              <a:rPr lang="ja-JP" altLang="en-US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(Levine 169).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7239000" cy="14652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Works Cited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Levine, Madeleine, Ph.D.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See No Evil: A Guide to Protecting Our Children</a:t>
            </a:r>
          </a:p>
          <a:p>
            <a:pPr>
              <a:defRPr/>
            </a:pPr>
            <a:endParaRPr lang="en-US" i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  <a:p>
            <a:pPr>
              <a:defRPr/>
            </a:pP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	from Media Violence.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 San Francisco: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Jossey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-Bass, 1998. </a:t>
            </a:r>
            <a:r>
              <a:rPr lang="en-US" dirty="0">
                <a:latin typeface="Times New Roman" pitchFamily="18" charset="0"/>
                <a:ea typeface="+mn-ea"/>
              </a:rPr>
              <a:t>Print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7400" y="2743200"/>
            <a:ext cx="1066800" cy="1752600"/>
            <a:chOff x="1296" y="1728"/>
            <a:chExt cx="672" cy="1104"/>
          </a:xfrm>
        </p:grpSpPr>
        <p:sp>
          <p:nvSpPr>
            <p:cNvPr id="11277" name="Oval 7"/>
            <p:cNvSpPr>
              <a:spLocks noChangeArrowheads="1"/>
            </p:cNvSpPr>
            <p:nvPr/>
          </p:nvSpPr>
          <p:spPr bwMode="auto">
            <a:xfrm>
              <a:off x="1440" y="1728"/>
              <a:ext cx="528" cy="384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n w="19050" cmpd="sng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278" name="Line 8"/>
            <p:cNvSpPr>
              <a:spLocks noChangeShapeType="1"/>
            </p:cNvSpPr>
            <p:nvPr/>
          </p:nvSpPr>
          <p:spPr bwMode="auto">
            <a:xfrm flipH="1">
              <a:off x="1296" y="2112"/>
              <a:ext cx="384" cy="72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290442" y="1676400"/>
            <a:ext cx="2912165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In-text Citation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5687391" y="3505200"/>
            <a:ext cx="3151809" cy="400110"/>
          </a:xfrm>
          <a:prstGeom prst="rect">
            <a:avLst/>
          </a:prstGeom>
          <a:noFill/>
          <a:ln w="38100" cmpd="dbl"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Works Cited Entry</a:t>
            </a:r>
          </a:p>
        </p:txBody>
      </p:sp>
    </p:spTree>
    <p:extLst>
      <p:ext uri="{BB962C8B-B14F-4D97-AF65-F5344CB8AC3E}">
        <p14:creationId xmlns:p14="http://schemas.microsoft.com/office/powerpoint/2010/main" val="429207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It is important to include quotations in these forms of writings:</a:t>
            </a:r>
          </a:p>
          <a:p>
            <a:pPr lvl="1"/>
            <a:r>
              <a:rPr lang="en-US" sz="3600" dirty="0" smtClean="0"/>
              <a:t>Informational Essays and Compositions</a:t>
            </a:r>
          </a:p>
          <a:p>
            <a:pPr lvl="1"/>
            <a:r>
              <a:rPr lang="en-US" sz="3600" dirty="0" smtClean="0"/>
              <a:t>Argument Essays and Compositions</a:t>
            </a:r>
          </a:p>
          <a:p>
            <a:pPr lvl="1"/>
            <a:r>
              <a:rPr lang="en-US" sz="3600" dirty="0" smtClean="0"/>
              <a:t>Persuasive Essays and Compositions</a:t>
            </a:r>
          </a:p>
          <a:p>
            <a:pPr lvl="1"/>
            <a:r>
              <a:rPr lang="en-US" sz="3600" dirty="0" smtClean="0"/>
              <a:t>Literary Response and Analysis Essays</a:t>
            </a:r>
          </a:p>
          <a:p>
            <a:pPr lvl="1"/>
            <a:r>
              <a:rPr lang="en-US" sz="3600" dirty="0" smtClean="0"/>
              <a:t>Research Papers</a:t>
            </a:r>
          </a:p>
          <a:p>
            <a:pPr lvl="1"/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2749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E</a:t>
            </a:r>
            <a:r>
              <a:rPr lang="en-US" sz="6000" dirty="0" smtClean="0"/>
              <a:t>XPLAIN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C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770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After </a:t>
            </a:r>
            <a:r>
              <a:rPr lang="en-US" sz="3600" dirty="0" smtClean="0"/>
              <a:t>you </a:t>
            </a:r>
            <a:r>
              <a:rPr lang="en-US" sz="3600" dirty="0" smtClean="0"/>
              <a:t>introduce and cite the quote, you still need to explain the quote. </a:t>
            </a:r>
          </a:p>
          <a:p>
            <a:r>
              <a:rPr lang="en-US" sz="3600" dirty="0" smtClean="0"/>
              <a:t>There are many ways to explain quotes:</a:t>
            </a:r>
          </a:p>
          <a:p>
            <a:pPr lvl="2"/>
            <a:r>
              <a:rPr lang="en-US" sz="3200" dirty="0" smtClean="0"/>
              <a:t>Provide analysis that connects the quote to your main idea and topic sentence</a:t>
            </a:r>
          </a:p>
          <a:p>
            <a:pPr lvl="2"/>
            <a:r>
              <a:rPr lang="en-US" sz="3200" dirty="0" smtClean="0"/>
              <a:t>Explain why it is important and relevant</a:t>
            </a:r>
          </a:p>
          <a:p>
            <a:pPr lvl="2"/>
            <a:r>
              <a:rPr lang="en-US" sz="3200" dirty="0" smtClean="0"/>
              <a:t>Make sure the quote supports your topic sentence/main ide/thesis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0766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Here are some sentence starters to help you explain your quote.</a:t>
            </a:r>
          </a:p>
          <a:p>
            <a:pPr lvl="2"/>
            <a:r>
              <a:rPr lang="en-US" sz="3200" dirty="0" smtClean="0"/>
              <a:t>This proves that…</a:t>
            </a:r>
          </a:p>
          <a:p>
            <a:pPr lvl="2"/>
            <a:r>
              <a:rPr lang="en-US" sz="3200" dirty="0" smtClean="0"/>
              <a:t>This illustrates…</a:t>
            </a:r>
          </a:p>
          <a:p>
            <a:pPr lvl="2"/>
            <a:r>
              <a:rPr lang="en-US" sz="3200" dirty="0" smtClean="0"/>
              <a:t>This shows that…</a:t>
            </a:r>
          </a:p>
          <a:p>
            <a:pPr lvl="2"/>
            <a:r>
              <a:rPr lang="en-US" sz="3200" dirty="0" smtClean="0"/>
              <a:t>This highlights the difference between…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264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Important Things to remember 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Embedding Quotes</a:t>
            </a:r>
            <a:endParaRPr lang="en-US" sz="4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630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 Checklist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introduction and the quote must be grammatically consistent.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CORRECT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CB6F4"/>
                </a:solidFill>
              </a:rPr>
              <a:t>In his speech, Dr. King said,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“it would be fatal for the nation to overlook the urgency of this moment.”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1CB6F4"/>
                </a:solidFill>
                <a:latin typeface="Arial Black"/>
                <a:cs typeface="Arial Black"/>
              </a:rPr>
              <a:t>introduction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cs typeface="Arial Black"/>
              </a:rPr>
              <a:t>quote</a:t>
            </a:r>
            <a:r>
              <a:rPr lang="en-US" dirty="0" smtClean="0"/>
              <a:t> are grammatically consistent in this sentence.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604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 Checklist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a word in a quote to make it grammatically consistent with your introduction if you place [   ] around the new word.</a:t>
            </a:r>
          </a:p>
          <a:p>
            <a:r>
              <a:rPr lang="en-US" dirty="0" smtClean="0"/>
              <a:t>A quote must be less than four lines long. Otherwise you will need a block quote. </a:t>
            </a:r>
          </a:p>
          <a:p>
            <a:r>
              <a:rPr lang="en-US" dirty="0" smtClean="0"/>
              <a:t>The quote must support your thesis or topic sentence. Otherwise it isn’t relevant.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7382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58073"/>
            <a:ext cx="7772400" cy="2328632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The Final Product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455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831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Example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53629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+mj-lt"/>
                <a:cs typeface="Times New Roman"/>
              </a:rPr>
              <a:t>(Topic Sentence) The invention of the traffic light by Garrett Morgan made automotive transportation safer.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CB6F4"/>
                </a:solidFill>
                <a:latin typeface="+mj-lt"/>
                <a:cs typeface="Times New Roman"/>
              </a:rPr>
              <a:t>Before the traffic light’s invention,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/>
              </a:rPr>
              <a:t>“it was not uncommon for bicycles, animal-powered carts and motor vehicles to share the same thoroughfares with pedestrians. Accidents frequently occurred between the vehicles” (Federal Highway Administration). </a:t>
            </a:r>
            <a:r>
              <a:rPr lang="en-US" sz="3000" dirty="0" smtClean="0">
                <a:latin typeface="+mj-lt"/>
                <a:cs typeface="Times New Roman"/>
              </a:rPr>
              <a:t>After the invention and implementation of the traffic light, the number of collisions was reduced and thus created a safer environment for automobile travel.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 rot="3430326">
            <a:off x="1542336" y="2131681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57749" y="2060884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91798" y="1997408"/>
            <a:ext cx="2945836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q</a:t>
            </a:r>
            <a:r>
              <a:rPr lang="en-US" sz="2800" dirty="0" smtClean="0"/>
              <a:t>uote and citation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 rot="5963086">
            <a:off x="8180749" y="251442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42233" y="6281857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2841411">
            <a:off x="6064154" y="5952933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7956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Properly including quotations in your writing helps support your ideas and improve the quality of your writing.</a:t>
            </a:r>
          </a:p>
          <a:p>
            <a:pPr lvl="1"/>
            <a:r>
              <a:rPr lang="en-US" sz="3000" dirty="0" smtClean="0"/>
              <a:t>You gain credibility as a trusted source</a:t>
            </a:r>
          </a:p>
          <a:p>
            <a:pPr lvl="1"/>
            <a:r>
              <a:rPr lang="en-US" sz="3000" dirty="0" smtClean="0"/>
              <a:t>You provide sufficient and relevant evidence to support and explain your ideas and claims</a:t>
            </a:r>
          </a:p>
          <a:p>
            <a:pPr lvl="1"/>
            <a:r>
              <a:rPr lang="en-US" sz="3000" dirty="0" smtClean="0"/>
              <a:t>You protect yourself from plagiarism accusations</a:t>
            </a:r>
          </a:p>
          <a:p>
            <a:pPr lvl="1"/>
            <a:r>
              <a:rPr lang="en-US" sz="3000" dirty="0" smtClean="0"/>
              <a:t>You demonstrate the ability to include outside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931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2874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Include quotes when…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822585"/>
            <a:ext cx="4040188" cy="3303578"/>
          </a:xfrm>
        </p:spPr>
        <p:txBody>
          <a:bodyPr>
            <a:normAutofit/>
          </a:bodyPr>
          <a:lstStyle/>
          <a:p>
            <a:r>
              <a:rPr lang="en-US" sz="3400" dirty="0" smtClean="0"/>
              <a:t>You are providing examples and evidence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8747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Do not include quotes when…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822585"/>
            <a:ext cx="4041775" cy="3303578"/>
          </a:xfrm>
        </p:spPr>
        <p:txBody>
          <a:bodyPr>
            <a:noAutofit/>
          </a:bodyPr>
          <a:lstStyle/>
          <a:p>
            <a:r>
              <a:rPr lang="en-US" sz="3400" dirty="0" smtClean="0"/>
              <a:t>You are writing your thesis statement</a:t>
            </a:r>
          </a:p>
          <a:p>
            <a:r>
              <a:rPr lang="en-US" sz="3400" dirty="0" smtClean="0"/>
              <a:t>You are writing your topic sentences</a:t>
            </a:r>
            <a:endParaRPr lang="en-US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980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quotation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stand alone.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begin a sentence with a quote.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ALWAYS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explain your quote after you properly cite it.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0114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Always </a:t>
            </a:r>
            <a:r>
              <a:rPr lang="en-US" sz="7200" dirty="0" smtClean="0">
                <a:latin typeface="Arial Black"/>
                <a:cs typeface="Arial Black"/>
              </a:rPr>
              <a:t>ICE </a:t>
            </a:r>
            <a:r>
              <a:rPr lang="en-US" sz="5400" dirty="0" smtClean="0">
                <a:latin typeface="Arial Black"/>
                <a:cs typeface="Arial Black"/>
              </a:rPr>
              <a:t>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Remember the acronym ICE to help you properly and effectively include quotes in your writing.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I</a:t>
            </a:r>
            <a:r>
              <a:rPr lang="en-US" sz="6000" dirty="0" smtClean="0"/>
              <a:t>ntroduce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C</a:t>
            </a:r>
            <a:r>
              <a:rPr lang="en-US" sz="6000" dirty="0" smtClean="0"/>
              <a:t>ite 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E</a:t>
            </a:r>
            <a:r>
              <a:rPr lang="en-US" sz="6000" dirty="0" smtClean="0"/>
              <a:t>xplain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400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I</a:t>
            </a:r>
            <a:r>
              <a:rPr lang="en-US" sz="6000" dirty="0" smtClean="0"/>
              <a:t>ntroduce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</a:rPr>
              <a:t> C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356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1927</Words>
  <Application>Microsoft Office PowerPoint</Application>
  <PresentationFormat>On-screen Show (4:3)</PresentationFormat>
  <Paragraphs>267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ＭＳ Ｐゴシック</vt:lpstr>
      <vt:lpstr>Arial</vt:lpstr>
      <vt:lpstr>Arial Black</vt:lpstr>
      <vt:lpstr>Britannic Bold</vt:lpstr>
      <vt:lpstr>Calibri</vt:lpstr>
      <vt:lpstr>Tahoma</vt:lpstr>
      <vt:lpstr>Times New Roman</vt:lpstr>
      <vt:lpstr>Wingdings</vt:lpstr>
      <vt:lpstr>Office Theme</vt:lpstr>
      <vt:lpstr>PowerPoint Presentation</vt:lpstr>
      <vt:lpstr>QUOTE IT!</vt:lpstr>
      <vt:lpstr>What is a QUOTE?</vt:lpstr>
      <vt:lpstr>QUOTE IT!</vt:lpstr>
      <vt:lpstr>QUOTE IT!</vt:lpstr>
      <vt:lpstr>QUOTE IT!</vt:lpstr>
      <vt:lpstr>QUOTE IT</vt:lpstr>
      <vt:lpstr>Always ICE it!</vt:lpstr>
      <vt:lpstr>Introduce the Quote</vt:lpstr>
      <vt:lpstr>Introduce Your Quote</vt:lpstr>
      <vt:lpstr>Introducing a Quote</vt:lpstr>
      <vt:lpstr>Introducing a Quote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CITE the Quote</vt:lpstr>
      <vt:lpstr>Two Major Ways to Cite</vt:lpstr>
      <vt:lpstr>MLA Format</vt:lpstr>
      <vt:lpstr>APA Format</vt:lpstr>
      <vt:lpstr>Citing in MLA Format</vt:lpstr>
      <vt:lpstr>In-Text Citation</vt:lpstr>
      <vt:lpstr>Works Cited Page</vt:lpstr>
      <vt:lpstr>Citing in MLA Format</vt:lpstr>
      <vt:lpstr>Citing in MLA Format</vt:lpstr>
      <vt:lpstr>How to Cite Web Sources</vt:lpstr>
      <vt:lpstr>How to Cite Web Sources</vt:lpstr>
      <vt:lpstr>How to Cite Web Sources</vt:lpstr>
      <vt:lpstr>How to Cite Print Sources</vt:lpstr>
      <vt:lpstr>How to Cite Print Sources</vt:lpstr>
      <vt:lpstr>How to Cite Print Sources</vt:lpstr>
      <vt:lpstr>In-Text Citations</vt:lpstr>
      <vt:lpstr>MLA Citations </vt:lpstr>
      <vt:lpstr>Works Cited Entry for a Book</vt:lpstr>
      <vt:lpstr>EXPLAIN the Quote</vt:lpstr>
      <vt:lpstr>Explain the Quote</vt:lpstr>
      <vt:lpstr>Explain the Quote</vt:lpstr>
      <vt:lpstr>Important Things to remember </vt:lpstr>
      <vt:lpstr>QUOTE IT! Checklist</vt:lpstr>
      <vt:lpstr>QUOTE IT! Checklist</vt:lpstr>
      <vt:lpstr>PowerPoint Presentation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Leslie Dott</cp:lastModifiedBy>
  <cp:revision>34</cp:revision>
  <dcterms:created xsi:type="dcterms:W3CDTF">2014-12-18T21:48:04Z</dcterms:created>
  <dcterms:modified xsi:type="dcterms:W3CDTF">2018-05-09T12:50:35Z</dcterms:modified>
</cp:coreProperties>
</file>