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522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70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05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3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712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048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289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08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346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74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67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49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39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13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59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13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57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36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0" y="1350582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Modernism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(1914-1939)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052" y="38599"/>
            <a:ext cx="4691598" cy="5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Great Depression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0" y="1460500"/>
            <a:ext cx="3979799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en" dirty="0" smtClean="0"/>
              <a:t>1. Poverty</a:t>
            </a:r>
            <a:endParaRPr lang="en" dirty="0"/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2. Loss </a:t>
            </a:r>
            <a:r>
              <a:rPr lang="en" dirty="0"/>
              <a:t>of Jobs</a:t>
            </a:r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3. Starvation</a:t>
            </a:r>
            <a:endParaRPr lang="en" dirty="0"/>
          </a:p>
          <a:p>
            <a:pPr marL="228600" lvl="0">
              <a:spcBef>
                <a:spcPts val="0"/>
              </a:spcBef>
            </a:pPr>
            <a:r>
              <a:rPr lang="en" dirty="0" smtClean="0"/>
              <a:t>4. Millions </a:t>
            </a:r>
            <a:r>
              <a:rPr lang="en" dirty="0"/>
              <a:t>of Americans were </a:t>
            </a:r>
            <a:r>
              <a:rPr lang="en" u="sng" dirty="0">
                <a:solidFill>
                  <a:srgbClr val="FF0000"/>
                </a:solidFill>
              </a:rPr>
              <a:t>jobless</a:t>
            </a:r>
            <a:r>
              <a:rPr lang="en" dirty="0">
                <a:solidFill>
                  <a:srgbClr val="FF0000"/>
                </a:solidFill>
              </a:rPr>
              <a:t>, </a:t>
            </a:r>
            <a:r>
              <a:rPr lang="en" u="sng" dirty="0">
                <a:solidFill>
                  <a:srgbClr val="FF0000"/>
                </a:solidFill>
              </a:rPr>
              <a:t>homeless, </a:t>
            </a:r>
            <a:r>
              <a:rPr lang="en" dirty="0">
                <a:solidFill>
                  <a:srgbClr val="000000"/>
                </a:solidFill>
              </a:rPr>
              <a:t>and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u="sng" dirty="0">
                <a:solidFill>
                  <a:srgbClr val="FF0000"/>
                </a:solidFill>
              </a:rPr>
              <a:t>hopeless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1404950"/>
            <a:ext cx="5105399" cy="37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0" y="1377375"/>
            <a:ext cx="4386000" cy="37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A </a:t>
            </a:r>
            <a:r>
              <a:rPr lang="en" u="sng" dirty="0">
                <a:solidFill>
                  <a:srgbClr val="000000"/>
                </a:solidFill>
              </a:rPr>
              <a:t>loss</a:t>
            </a:r>
            <a:r>
              <a:rPr lang="en" dirty="0">
                <a:solidFill>
                  <a:srgbClr val="000000"/>
                </a:solidFill>
              </a:rPr>
              <a:t> of faith in the </a:t>
            </a:r>
            <a:r>
              <a:rPr lang="en" u="sng" dirty="0">
                <a:solidFill>
                  <a:srgbClr val="FF0000"/>
                </a:solidFill>
              </a:rPr>
              <a:t>American Dream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925" y="2288650"/>
            <a:ext cx="4758075" cy="28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448550" y="209325"/>
            <a:ext cx="5741700" cy="6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All of this led to...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0"/>
            <a:ext cx="3802996" cy="1996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926"/>
            <a:ext cx="8001000" cy="1146573"/>
          </a:xfrm>
        </p:spPr>
        <p:txBody>
          <a:bodyPr/>
          <a:lstStyle/>
          <a:p>
            <a:r>
              <a:rPr lang="en-US" sz="4000" dirty="0" smtClean="0"/>
              <a:t>And the </a:t>
            </a:r>
            <a:r>
              <a:rPr lang="en-US" sz="4000" dirty="0" smtClean="0">
                <a:solidFill>
                  <a:srgbClr val="FF0000"/>
                </a:solidFill>
              </a:rPr>
              <a:t>“Modern” </a:t>
            </a:r>
            <a:r>
              <a:rPr lang="en-US" sz="4000" dirty="0" smtClean="0"/>
              <a:t>Time Period was established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56179"/>
            <a:ext cx="2971800" cy="4187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509" y="1460499"/>
            <a:ext cx="260985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77" y="2114550"/>
            <a:ext cx="3101311" cy="21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Characteristics of Modernism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3124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 u="sng">
                <a:solidFill>
                  <a:srgbClr val="FF0000"/>
                </a:solidFill>
              </a:rPr>
              <a:t>Bold experimentation</a:t>
            </a:r>
            <a:r>
              <a:rPr lang="en">
                <a:solidFill>
                  <a:srgbClr val="000000"/>
                </a:solidFill>
              </a:rPr>
              <a:t> in style and form representing the </a:t>
            </a:r>
            <a:r>
              <a:rPr lang="en" u="sng">
                <a:solidFill>
                  <a:srgbClr val="FF0000"/>
                </a:solidFill>
              </a:rPr>
              <a:t>fragmentation</a:t>
            </a:r>
            <a:r>
              <a:rPr lang="en">
                <a:solidFill>
                  <a:srgbClr val="000000"/>
                </a:solidFill>
              </a:rPr>
              <a:t> of society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050" y="2449725"/>
            <a:ext cx="5966950" cy="269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Example: e.e. cummings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2599"/>
            <a:ext cx="3666199" cy="36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000" y="1834125"/>
            <a:ext cx="4343000" cy="330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4801000" y="1435400"/>
            <a:ext cx="5741700" cy="6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Buffalo Bill’s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0" y="1435400"/>
            <a:ext cx="5741700" cy="6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Grasshopper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Characteristics Cont.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4787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2. </a:t>
            </a:r>
            <a:r>
              <a:rPr lang="en" u="sng">
                <a:solidFill>
                  <a:srgbClr val="FF0000"/>
                </a:solidFill>
              </a:rPr>
              <a:t>Disillusionment</a:t>
            </a:r>
            <a:r>
              <a:rPr lang="en">
                <a:solidFill>
                  <a:srgbClr val="000000"/>
                </a:solidFill>
              </a:rPr>
              <a:t>: </a:t>
            </a:r>
            <a:r>
              <a:rPr lang="en">
                <a:solidFill>
                  <a:srgbClr val="222222"/>
                </a:solidFill>
              </a:rPr>
              <a:t>a feeling of </a:t>
            </a:r>
            <a:r>
              <a:rPr lang="en" u="sng">
                <a:solidFill>
                  <a:srgbClr val="FF0000"/>
                </a:solidFill>
              </a:rPr>
              <a:t>disappointment</a:t>
            </a:r>
            <a:r>
              <a:rPr lang="en">
                <a:solidFill>
                  <a:srgbClr val="222222"/>
                </a:solidFill>
              </a:rPr>
              <a:t> resulting from the discovery that something is </a:t>
            </a:r>
            <a:r>
              <a:rPr lang="en">
                <a:solidFill>
                  <a:srgbClr val="000000"/>
                </a:solidFill>
              </a:rPr>
              <a:t>not as good</a:t>
            </a:r>
            <a:r>
              <a:rPr lang="en">
                <a:solidFill>
                  <a:srgbClr val="222222"/>
                </a:solidFill>
              </a:rPr>
              <a:t> as one believed it to be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850" y="1623187"/>
            <a:ext cx="4208149" cy="31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Characteristics Cont.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0" y="1460500"/>
            <a:ext cx="30261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3. </a:t>
            </a:r>
            <a:r>
              <a:rPr lang="en" sz="3600" dirty="0"/>
              <a:t>Rejection of </a:t>
            </a:r>
            <a:r>
              <a:rPr lang="en" sz="3600" dirty="0" smtClean="0">
                <a:solidFill>
                  <a:srgbClr val="FF0000"/>
                </a:solidFill>
              </a:rPr>
              <a:t>tradition </a:t>
            </a:r>
            <a:r>
              <a:rPr lang="en" sz="3600" dirty="0" smtClean="0">
                <a:solidFill>
                  <a:schemeClr val="tx1"/>
                </a:solidFill>
              </a:rPr>
              <a:t>in all </a:t>
            </a:r>
          </a:p>
          <a:p>
            <a:pPr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" sz="3600" dirty="0" smtClean="0">
                <a:solidFill>
                  <a:schemeClr val="tx1"/>
                </a:solidFill>
              </a:rPr>
              <a:t>reas!</a:t>
            </a:r>
            <a:endParaRPr lang="en" sz="3600" dirty="0">
              <a:solidFill>
                <a:schemeClr val="tx1"/>
              </a:solidFill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125" y="1347462"/>
            <a:ext cx="2963700" cy="37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257550"/>
            <a:ext cx="2568899" cy="18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2425" y="1347475"/>
            <a:ext cx="2963700" cy="3815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Characteristics Cont.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69450" y="1460500"/>
            <a:ext cx="4667099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4. </a:t>
            </a:r>
            <a:r>
              <a:rPr lang="en" u="sng">
                <a:solidFill>
                  <a:srgbClr val="FF0000"/>
                </a:solidFill>
              </a:rPr>
              <a:t>The Hemingway Hero: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/>
              <a:t>Heroes who are </a:t>
            </a:r>
            <a:r>
              <a:rPr lang="en" u="sng">
                <a:solidFill>
                  <a:srgbClr val="FF0000"/>
                </a:solidFill>
              </a:rPr>
              <a:t>flawed</a:t>
            </a:r>
            <a:r>
              <a:rPr lang="en"/>
              <a:t> and </a:t>
            </a:r>
            <a:r>
              <a:rPr lang="en" u="sng">
                <a:solidFill>
                  <a:srgbClr val="FF0000"/>
                </a:solidFill>
              </a:rPr>
              <a:t>disillusioned</a:t>
            </a:r>
            <a:r>
              <a:rPr lang="en"/>
              <a:t>, but they show “</a:t>
            </a:r>
            <a:r>
              <a:rPr lang="en" u="sng">
                <a:solidFill>
                  <a:srgbClr val="FF0000"/>
                </a:solidFill>
              </a:rPr>
              <a:t>grace under pressure</a:t>
            </a:r>
            <a:r>
              <a:rPr lang="en"/>
              <a:t>” (endurance, honor, and courage)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725" y="1960000"/>
            <a:ext cx="4379274" cy="246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Characteristics Cont.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0" y="1347475"/>
            <a:ext cx="5053799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/>
              <a:t>5. </a:t>
            </a:r>
            <a:r>
              <a:rPr lang="en" sz="2800" b="1" u="sng">
                <a:solidFill>
                  <a:srgbClr val="FF0000"/>
                </a:solidFill>
              </a:rPr>
              <a:t>Psychoanalysis:</a:t>
            </a:r>
            <a:r>
              <a:rPr lang="en" sz="2800" b="1">
                <a:solidFill>
                  <a:srgbClr val="000000"/>
                </a:solidFill>
              </a:rPr>
              <a:t> </a:t>
            </a:r>
          </a:p>
          <a:p>
            <a:pPr marL="457200" lvl="0" indent="-406400" rtl="0">
              <a:spcBef>
                <a:spcPts val="0"/>
              </a:spcBef>
              <a:buSzPct val="100000"/>
              <a:buChar char="❖"/>
            </a:pPr>
            <a:r>
              <a:rPr lang="en" sz="2800">
                <a:solidFill>
                  <a:srgbClr val="000000"/>
                </a:solidFill>
              </a:rPr>
              <a:t>Introduced by </a:t>
            </a:r>
            <a:r>
              <a:rPr lang="en" sz="2800" u="sng">
                <a:solidFill>
                  <a:srgbClr val="FF0000"/>
                </a:solidFill>
              </a:rPr>
              <a:t>Sigmund Freud</a:t>
            </a:r>
          </a:p>
          <a:p>
            <a:pPr marL="457200" lvl="0" indent="-406400" rtl="0">
              <a:spcBef>
                <a:spcPts val="0"/>
              </a:spcBef>
              <a:buSzPct val="100000"/>
              <a:buChar char="❖"/>
            </a:pPr>
            <a:r>
              <a:rPr lang="en" sz="2800"/>
              <a:t>Interested in the </a:t>
            </a:r>
            <a:r>
              <a:rPr lang="en" sz="2800" u="sng">
                <a:solidFill>
                  <a:srgbClr val="FF0000"/>
                </a:solidFill>
              </a:rPr>
              <a:t>inner workings</a:t>
            </a:r>
            <a:r>
              <a:rPr lang="en" sz="2800">
                <a:solidFill>
                  <a:srgbClr val="000000"/>
                </a:solidFill>
              </a:rPr>
              <a:t> of the human mind</a:t>
            </a:r>
          </a:p>
          <a:p>
            <a:pPr marL="457200" lvl="0" indent="-406400">
              <a:spcBef>
                <a:spcPts val="0"/>
              </a:spcBef>
              <a:buClr>
                <a:srgbClr val="000000"/>
              </a:buClr>
              <a:buSzPct val="100000"/>
              <a:buChar char="❖"/>
            </a:pPr>
            <a:r>
              <a:rPr lang="en" sz="2800">
                <a:solidFill>
                  <a:srgbClr val="000000"/>
                </a:solidFill>
              </a:rPr>
              <a:t>Stream of </a:t>
            </a:r>
            <a:r>
              <a:rPr lang="en" sz="2800" u="sng">
                <a:solidFill>
                  <a:srgbClr val="FF0000"/>
                </a:solidFill>
              </a:rPr>
              <a:t>Consciousness</a:t>
            </a:r>
            <a:r>
              <a:rPr lang="en" sz="2800">
                <a:solidFill>
                  <a:srgbClr val="000000"/>
                </a:solidFill>
              </a:rPr>
              <a:t> writing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000" y="1347475"/>
            <a:ext cx="3702799" cy="379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dirty="0" smtClean="0"/>
              <a:t>“The </a:t>
            </a:r>
            <a:r>
              <a:rPr lang="en" sz="4000" dirty="0"/>
              <a:t>American </a:t>
            </a:r>
            <a:r>
              <a:rPr lang="en" sz="4000" dirty="0" smtClean="0"/>
              <a:t>Dream” concept</a:t>
            </a:r>
            <a:endParaRPr lang="en" sz="4000"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America as a </a:t>
            </a:r>
            <a:r>
              <a:rPr lang="en" dirty="0" smtClean="0"/>
              <a:t>“</a:t>
            </a:r>
            <a:r>
              <a:rPr lang="en" u="sng" dirty="0" smtClean="0">
                <a:solidFill>
                  <a:srgbClr val="FF0000"/>
                </a:solidFill>
              </a:rPr>
              <a:t>New Eden”</a:t>
            </a:r>
          </a:p>
          <a:p>
            <a:pPr marL="685800" lvl="0" indent="-45720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dirty="0" smtClean="0">
                <a:solidFill>
                  <a:srgbClr val="000000"/>
                </a:solidFill>
              </a:rPr>
              <a:t>a </a:t>
            </a:r>
            <a:r>
              <a:rPr lang="en" dirty="0">
                <a:solidFill>
                  <a:srgbClr val="000000"/>
                </a:solidFill>
              </a:rPr>
              <a:t>land of </a:t>
            </a:r>
            <a:r>
              <a:rPr lang="en" u="sng" dirty="0">
                <a:solidFill>
                  <a:srgbClr val="FF0000"/>
                </a:solidFill>
              </a:rPr>
              <a:t>beauty</a:t>
            </a:r>
            <a:r>
              <a:rPr lang="en" u="sng" dirty="0">
                <a:solidFill>
                  <a:srgbClr val="000000"/>
                </a:solidFill>
              </a:rPr>
              <a:t>,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u="sng" dirty="0">
                <a:solidFill>
                  <a:srgbClr val="FF0000"/>
                </a:solidFill>
              </a:rPr>
              <a:t>bounty</a:t>
            </a:r>
            <a:r>
              <a:rPr lang="en" dirty="0">
                <a:solidFill>
                  <a:srgbClr val="000000"/>
                </a:solidFill>
              </a:rPr>
              <a:t>, and </a:t>
            </a:r>
            <a:r>
              <a:rPr lang="en" u="sng" dirty="0">
                <a:solidFill>
                  <a:srgbClr val="FF0000"/>
                </a:solidFill>
              </a:rPr>
              <a:t>unlimited </a:t>
            </a:r>
            <a:r>
              <a:rPr lang="en" u="sng" dirty="0" smtClean="0">
                <a:solidFill>
                  <a:srgbClr val="FF0000"/>
                </a:solidFill>
              </a:rPr>
              <a:t>promise! </a:t>
            </a:r>
            <a:r>
              <a:rPr lang="en" dirty="0" smtClean="0">
                <a:solidFill>
                  <a:schemeClr val="tx1"/>
                </a:solidFill>
              </a:rPr>
              <a:t>(Get excited!!)</a:t>
            </a:r>
            <a:endParaRPr lang="en" dirty="0">
              <a:solidFill>
                <a:schemeClr val="tx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2. A Belief in </a:t>
            </a:r>
            <a:r>
              <a:rPr lang="en" u="sng" dirty="0">
                <a:solidFill>
                  <a:srgbClr val="FF0000"/>
                </a:solidFill>
              </a:rPr>
              <a:t>Progress</a:t>
            </a:r>
          </a:p>
          <a:p>
            <a:pPr marL="990600" lvl="0" indent="-457200" rtl="0">
              <a:spcBef>
                <a:spcPts val="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" u="sng" dirty="0">
                <a:solidFill>
                  <a:srgbClr val="FF0000"/>
                </a:solidFill>
              </a:rPr>
              <a:t>optimism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and </a:t>
            </a:r>
            <a:r>
              <a:rPr lang="en" u="sng" dirty="0">
                <a:solidFill>
                  <a:srgbClr val="FF0000"/>
                </a:solidFill>
              </a:rPr>
              <a:t>opportunity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3. Triumph of </a:t>
            </a:r>
            <a:r>
              <a:rPr lang="en" u="sng" dirty="0">
                <a:solidFill>
                  <a:srgbClr val="FF0000"/>
                </a:solidFill>
              </a:rPr>
              <a:t>The Individual</a:t>
            </a:r>
          </a:p>
          <a:p>
            <a:pPr marL="990600" lvl="0" indent="-457200">
              <a:spcBef>
                <a:spcPts val="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" dirty="0">
                <a:solidFill>
                  <a:srgbClr val="000000"/>
                </a:solidFill>
              </a:rPr>
              <a:t>independence and </a:t>
            </a:r>
            <a:r>
              <a:rPr lang="en" u="sng" dirty="0">
                <a:solidFill>
                  <a:srgbClr val="FF0000"/>
                </a:solidFill>
              </a:rPr>
              <a:t>self-reliance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647950"/>
            <a:ext cx="18288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800" y="0"/>
            <a:ext cx="9203800" cy="613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happened in 1914?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200" y="2123200"/>
            <a:ext cx="9144000" cy="6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/>
              <a:t>World War 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775" y="-986850"/>
            <a:ext cx="4228224" cy="466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73472"/>
            <a:ext cx="4915775" cy="327002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5775" y="1970602"/>
            <a:ext cx="4228223" cy="317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4915775" cy="288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The Great </a:t>
            </a:r>
            <a:r>
              <a:rPr lang="en" dirty="0" smtClean="0"/>
              <a:t>War (1914)</a:t>
            </a:r>
            <a:endParaRPr lang="en"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Char char="❖"/>
            </a:pPr>
            <a:r>
              <a:rPr lang="en" u="sng" dirty="0">
                <a:solidFill>
                  <a:srgbClr val="FF0000"/>
                </a:solidFill>
              </a:rPr>
              <a:t>WWI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began in 1914 with the assassination of </a:t>
            </a:r>
            <a:r>
              <a:rPr lang="en" u="sng" dirty="0">
                <a:solidFill>
                  <a:srgbClr val="FF0000"/>
                </a:solidFill>
              </a:rPr>
              <a:t>Archduke Franz Ferdinand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of Austria-Hungary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 dirty="0">
                <a:solidFill>
                  <a:srgbClr val="000000"/>
                </a:solidFill>
              </a:rPr>
              <a:t>The U.S. entered the war in </a:t>
            </a:r>
            <a:r>
              <a:rPr lang="en" u="sng" dirty="0">
                <a:solidFill>
                  <a:srgbClr val="FF0000"/>
                </a:solidFill>
              </a:rPr>
              <a:t>1917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 dirty="0">
                <a:solidFill>
                  <a:srgbClr val="000000"/>
                </a:solidFill>
              </a:rPr>
              <a:t>Nearly </a:t>
            </a:r>
            <a:r>
              <a:rPr lang="en" u="sng" dirty="0">
                <a:solidFill>
                  <a:srgbClr val="FF0000"/>
                </a:solidFill>
              </a:rPr>
              <a:t>50 million lives</a:t>
            </a:r>
            <a:r>
              <a:rPr lang="en" dirty="0">
                <a:solidFill>
                  <a:srgbClr val="000000"/>
                </a:solidFill>
              </a:rPr>
              <a:t> were lost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 dirty="0">
                <a:solidFill>
                  <a:srgbClr val="000000"/>
                </a:solidFill>
              </a:rPr>
              <a:t>The </a:t>
            </a:r>
            <a:r>
              <a:rPr lang="en" u="sng" dirty="0">
                <a:solidFill>
                  <a:srgbClr val="FF0000"/>
                </a:solidFill>
              </a:rPr>
              <a:t>Treaty of Versailles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ended the war in June 1919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happened in 1919?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0" y="1347475"/>
            <a:ext cx="9144000" cy="37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u="sng" dirty="0" smtClean="0">
                <a:solidFill>
                  <a:srgbClr val="FF0000"/>
                </a:solidFill>
              </a:rPr>
              <a:t>Prohibition</a:t>
            </a:r>
            <a:r>
              <a:rPr lang="en" sz="2400" u="sng" dirty="0">
                <a:solidFill>
                  <a:srgbClr val="FF0000"/>
                </a:solidFill>
              </a:rPr>
              <a:t>: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dirty="0"/>
              <a:t>the manufacture and sale of alcohol were prohibited by the </a:t>
            </a:r>
            <a:r>
              <a:rPr lang="en" sz="2400" u="sng" dirty="0">
                <a:solidFill>
                  <a:srgbClr val="FF0000"/>
                </a:solidFill>
              </a:rPr>
              <a:t>18th Amendment</a:t>
            </a:r>
          </a:p>
          <a:p>
            <a:pPr rtl="0">
              <a:spcBef>
                <a:spcPts val="0"/>
              </a:spcBef>
              <a:buNone/>
            </a:pPr>
            <a:endParaRPr sz="2400" u="sng" dirty="0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Instead of encouraging traditional values,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400" u="sng" dirty="0">
                <a:solidFill>
                  <a:srgbClr val="FF0000"/>
                </a:solidFill>
              </a:rPr>
              <a:t>Prohibition</a:t>
            </a:r>
            <a:r>
              <a:rPr lang="en" sz="2400" dirty="0"/>
              <a:t> brought…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❖"/>
            </a:pPr>
            <a:r>
              <a:rPr lang="en" sz="2400" u="sng" dirty="0">
                <a:solidFill>
                  <a:srgbClr val="FF0000"/>
                </a:solidFill>
              </a:rPr>
              <a:t>Bootleggers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❖"/>
            </a:pPr>
            <a:r>
              <a:rPr lang="en" sz="2400" u="sng" dirty="0">
                <a:solidFill>
                  <a:srgbClr val="FF0000"/>
                </a:solidFill>
              </a:rPr>
              <a:t>Speak-easies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dirty="0"/>
              <a:t>and Cocktails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❖"/>
            </a:pPr>
            <a:r>
              <a:rPr lang="en" sz="2400" u="sng" dirty="0">
                <a:solidFill>
                  <a:srgbClr val="FF0000"/>
                </a:solidFill>
              </a:rPr>
              <a:t>Flappers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❖"/>
            </a:pPr>
            <a:r>
              <a:rPr lang="en" sz="2400" dirty="0" smtClean="0"/>
              <a:t>Gangsters (Real OGs)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❖"/>
            </a:pPr>
            <a:r>
              <a:rPr lang="en" sz="2400" u="sng" dirty="0">
                <a:solidFill>
                  <a:srgbClr val="FF0000"/>
                </a:solidFill>
              </a:rPr>
              <a:t>Jazz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875" y="2127350"/>
            <a:ext cx="2942124" cy="30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79999" cy="28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t="12770"/>
          <a:stretch/>
        </p:blipFill>
        <p:spPr>
          <a:xfrm>
            <a:off x="24375" y="2560875"/>
            <a:ext cx="5031250" cy="279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0000" y="0"/>
            <a:ext cx="4064000" cy="527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Happened in 1929?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3858899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-The </a:t>
            </a:r>
            <a:r>
              <a:rPr lang="en" u="sng" dirty="0">
                <a:solidFill>
                  <a:srgbClr val="FF0000"/>
                </a:solidFill>
              </a:rPr>
              <a:t>stock market </a:t>
            </a:r>
            <a:r>
              <a:rPr lang="en" u="sng" dirty="0" smtClean="0">
                <a:solidFill>
                  <a:srgbClr val="FF0000"/>
                </a:solidFill>
              </a:rPr>
              <a:t>crashed</a:t>
            </a:r>
          </a:p>
          <a:p>
            <a:pPr rtl="0">
              <a:spcBef>
                <a:spcPts val="0"/>
              </a:spcBef>
              <a:buNone/>
            </a:pPr>
            <a:endParaRPr lang="en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-The beginning of </a:t>
            </a:r>
            <a:r>
              <a:rPr lang="en" u="sng" dirty="0">
                <a:solidFill>
                  <a:srgbClr val="FF0000"/>
                </a:solidFill>
              </a:rPr>
              <a:t>The Great Depression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100" y="1460500"/>
            <a:ext cx="5023900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324</Words>
  <Application>Microsoft Office PowerPoint</Application>
  <PresentationFormat>On-screen Show (16:9)</PresentationFormat>
  <Paragraphs>55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Wingdings</vt:lpstr>
      <vt:lpstr>modern</vt:lpstr>
      <vt:lpstr>Modernism</vt:lpstr>
      <vt:lpstr>“The American Dream” concept</vt:lpstr>
      <vt:lpstr>PowerPoint Presentation</vt:lpstr>
      <vt:lpstr>What happened in 1914?</vt:lpstr>
      <vt:lpstr>PowerPoint Presentation</vt:lpstr>
      <vt:lpstr>The Great War (1914)</vt:lpstr>
      <vt:lpstr>What happened in 1919?</vt:lpstr>
      <vt:lpstr>PowerPoint Presentation</vt:lpstr>
      <vt:lpstr>What Happened in 1929?</vt:lpstr>
      <vt:lpstr>The Great Depression</vt:lpstr>
      <vt:lpstr>A loss of faith in the American Dream</vt:lpstr>
      <vt:lpstr>And the “Modern” Time Period was established</vt:lpstr>
      <vt:lpstr>Characteristics of Modernism</vt:lpstr>
      <vt:lpstr>Example: e.e. cummings</vt:lpstr>
      <vt:lpstr>Characteristics Cont.</vt:lpstr>
      <vt:lpstr>Characteristics Cont.</vt:lpstr>
      <vt:lpstr>Characteristics Cont.</vt:lpstr>
      <vt:lpstr>Characteristics Cont.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</dc:title>
  <dc:creator>Jessica Odom</dc:creator>
  <cp:lastModifiedBy>Leslie Dott</cp:lastModifiedBy>
  <cp:revision>4</cp:revision>
  <dcterms:modified xsi:type="dcterms:W3CDTF">2016-02-09T20:38:55Z</dcterms:modified>
</cp:coreProperties>
</file>