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6" r:id="rId3"/>
    <p:sldId id="259" r:id="rId4"/>
    <p:sldId id="258" r:id="rId5"/>
    <p:sldId id="260" r:id="rId6"/>
    <p:sldId id="265" r:id="rId7"/>
    <p:sldId id="266" r:id="rId8"/>
    <p:sldId id="267" r:id="rId9"/>
    <p:sldId id="268" r:id="rId10"/>
    <p:sldId id="269" r:id="rId11"/>
    <p:sldId id="270" r:id="rId12"/>
    <p:sldId id="271" r:id="rId13"/>
    <p:sldId id="272" r:id="rId14"/>
    <p:sldId id="273" r:id="rId15"/>
    <p:sldId id="274" r:id="rId16"/>
    <p:sldId id="275" r:id="rId17"/>
    <p:sldId id="261"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C1126-2160-44C2-B8BE-CEF48AA71543}" type="datetimeFigureOut">
              <a:rPr lang="en-US" smtClean="0"/>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9D8D4-DA15-441B-9122-7E251A816E5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pPr eaLnBrk="1" hangingPunct="1">
              <a:lnSpc>
                <a:spcPct val="90000"/>
              </a:lnSpc>
            </a:pPr>
            <a:r>
              <a:rPr lang="en-US" smtClean="0">
                <a:latin typeface="Arial" pitchFamily="34" charset="0"/>
                <a:ea typeface="ＭＳ Ｐゴシック" charset="-128"/>
              </a:rPr>
              <a:t>･Type your paper on a computer and print it out on standard, white 8.5 x 11-inch paper</a:t>
            </a:r>
          </a:p>
          <a:p>
            <a:pPr eaLnBrk="1" hangingPunct="1">
              <a:lnSpc>
                <a:spcPct val="90000"/>
              </a:lnSpc>
            </a:pPr>
            <a:r>
              <a:rPr lang="en-US" smtClean="0">
                <a:latin typeface="Arial" pitchFamily="34" charset="0"/>
                <a:ea typeface="ＭＳ Ｐゴシック" charset="-128"/>
              </a:rPr>
              <a:t>･Double-space the text of your paper, and use a legible font (e.g. Times New Roman). Whatever font you choose, MLA recommends that the regular and italics type styles contrast enough that they are recognizable one from another. The font size should be 12 pt</a:t>
            </a:r>
          </a:p>
          <a:p>
            <a:pPr eaLnBrk="1" hangingPunct="1">
              <a:lnSpc>
                <a:spcPct val="90000"/>
              </a:lnSpc>
            </a:pPr>
            <a:r>
              <a:rPr lang="en-US" smtClean="0">
                <a:latin typeface="Arial" pitchFamily="34" charset="0"/>
                <a:ea typeface="ＭＳ Ｐゴシック" charset="-128"/>
              </a:rPr>
              <a:t>･Leave only one space after periods or other punctuation marks (unless otherwise instructed by your instructor).</a:t>
            </a:r>
          </a:p>
          <a:p>
            <a:pPr eaLnBrk="1" hangingPunct="1">
              <a:lnSpc>
                <a:spcPct val="90000"/>
              </a:lnSpc>
            </a:pPr>
            <a:r>
              <a:rPr lang="en-US" smtClean="0">
                <a:latin typeface="Arial" pitchFamily="34" charset="0"/>
                <a:ea typeface="ＭＳ Ｐゴシック" charset="-128"/>
              </a:rPr>
              <a:t>･Set the margins of your document to 1 inch on all sides</a:t>
            </a:r>
          </a:p>
          <a:p>
            <a:pPr eaLnBrk="1" hangingPunct="1">
              <a:lnSpc>
                <a:spcPct val="90000"/>
              </a:lnSpc>
            </a:pPr>
            <a:r>
              <a:rPr lang="en-US" smtClean="0">
                <a:latin typeface="Arial" pitchFamily="34" charset="0"/>
                <a:ea typeface="ＭＳ Ｐゴシック" charset="-128"/>
              </a:rPr>
              <a:t>･Indent the first line of paragraphs one half-inch from the left margin. MLA recommends that you use the Tab key as opposed to pushing the Space Bar five times.</a:t>
            </a:r>
          </a:p>
        </p:txBody>
      </p:sp>
      <p:sp>
        <p:nvSpPr>
          <p:cNvPr id="17411" name="Slide Number Placeholder 3"/>
          <p:cNvSpPr>
            <a:spLocks noGrp="1"/>
          </p:cNvSpPr>
          <p:nvPr>
            <p:ph type="sldNum" sz="quarter" idx="5"/>
          </p:nvPr>
        </p:nvSpPr>
        <p:spPr>
          <a:noFill/>
        </p:spPr>
        <p:txBody>
          <a:bodyPr/>
          <a:lstStyle/>
          <a:p>
            <a:fld id="{70337131-4AA3-4670-9954-BAD2196500E6}" type="slidenum">
              <a:rPr lang="en-US"/>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solidFill>
            <a:srgbClr val="FFFFFF"/>
          </a:solidFill>
          <a:ln/>
        </p:spPr>
      </p:sp>
      <p:sp>
        <p:nvSpPr>
          <p:cNvPr id="60418" name="Notes Placeholder 2"/>
          <p:cNvSpPr>
            <a:spLocks noGrp="1"/>
          </p:cNvSpPr>
          <p:nvPr>
            <p:ph type="body" idx="1"/>
          </p:nvPr>
        </p:nvSpPr>
        <p:spPr>
          <a:noFill/>
          <a:ln>
            <a:solidFill>
              <a:srgbClr val="000000"/>
            </a:solidFill>
          </a:ln>
        </p:spPr>
        <p:txBody>
          <a:bodyPr/>
          <a:lstStyle/>
          <a:p>
            <a:pPr>
              <a:spcAft>
                <a:spcPts val="1200"/>
              </a:spcAft>
            </a:pPr>
            <a:r>
              <a:rPr lang="en-US" b="1" smtClean="0">
                <a:latin typeface="Arial" pitchFamily="34" charset="0"/>
                <a:ea typeface="ＭＳ Ｐゴシック" charset="-128"/>
              </a:rPr>
              <a:t>Adding or Omitting Words In Quotations</a:t>
            </a:r>
          </a:p>
          <a:p>
            <a:pPr>
              <a:spcAft>
                <a:spcPts val="1200"/>
              </a:spcAft>
            </a:pPr>
            <a:endParaRPr lang="en-US" b="1"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If you add a word or words in a quotation, you should put brackets around the words to indicate that they are not part of the original text. This is illustrated in the first example on this slide.</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p:txBody>
      </p:sp>
      <p:sp>
        <p:nvSpPr>
          <p:cNvPr id="60419"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AE11FF56-EE7D-48E8-97C8-D01055969EA7}" type="slidenum">
              <a:rPr lang="en-US" sz="1200"/>
              <a:pPr algn="r" eaLnBrk="0" hangingPunct="0"/>
              <a:t>15</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solidFill>
            <a:srgbClr val="FFFFFF"/>
          </a:solidFill>
          <a:ln/>
        </p:spPr>
      </p:sp>
      <p:sp>
        <p:nvSpPr>
          <p:cNvPr id="62466" name="Notes Placeholder 2"/>
          <p:cNvSpPr>
            <a:spLocks noGrp="1"/>
          </p:cNvSpPr>
          <p:nvPr>
            <p:ph type="body" idx="1"/>
          </p:nvPr>
        </p:nvSpPr>
        <p:spPr>
          <a:noFill/>
          <a:ln>
            <a:solidFill>
              <a:srgbClr val="000000"/>
            </a:solidFill>
          </a:ln>
        </p:spPr>
        <p:txBody>
          <a:bodyPr/>
          <a:lstStyle/>
          <a:p>
            <a:pPr>
              <a:spcAft>
                <a:spcPts val="1200"/>
              </a:spcAft>
            </a:pPr>
            <a:r>
              <a:rPr lang="en-US" smtClean="0">
                <a:latin typeface="Arial" pitchFamily="34" charset="0"/>
                <a:ea typeface="ＭＳ Ｐゴシック" charset="-128"/>
              </a:rPr>
              <a:t>Basic Rules</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･Begin your Works Cited page on a separate page at the end of your research paper. It should have the same one-inch margins and last name, page number header as the rest of your paper.</a:t>
            </a:r>
          </a:p>
          <a:p>
            <a:pPr>
              <a:spcAft>
                <a:spcPts val="1200"/>
              </a:spcAft>
            </a:pPr>
            <a:r>
              <a:rPr lang="en-US" smtClean="0">
                <a:latin typeface="Arial" pitchFamily="34" charset="0"/>
                <a:ea typeface="ＭＳ Ｐゴシック" charset="-128"/>
              </a:rPr>
              <a:t>･Label the page Works Cited (do not italicize the words Works Cited or put them in quotation marks) and center the words Works Cited at the top of the page.</a:t>
            </a:r>
          </a:p>
          <a:p>
            <a:pPr>
              <a:spcAft>
                <a:spcPts val="1200"/>
              </a:spcAft>
            </a:pPr>
            <a:r>
              <a:rPr lang="en-US" smtClean="0">
                <a:latin typeface="Arial" pitchFamily="34" charset="0"/>
                <a:ea typeface="ＭＳ Ｐゴシック" charset="-128"/>
              </a:rPr>
              <a:t>･Double space all citations, but do not skip spaces between entries.</a:t>
            </a:r>
          </a:p>
          <a:p>
            <a:pPr>
              <a:spcAft>
                <a:spcPts val="1200"/>
              </a:spcAft>
            </a:pPr>
            <a:r>
              <a:rPr lang="en-US" smtClean="0">
                <a:latin typeface="Arial" pitchFamily="34" charset="0"/>
                <a:ea typeface="ＭＳ Ｐゴシック" charset="-128"/>
              </a:rPr>
              <a:t>･Indent the second and subsequent lines of citations five spaces so that you create a hanging indent.</a:t>
            </a:r>
          </a:p>
          <a:p>
            <a:pPr>
              <a:spcAft>
                <a:spcPts val="1200"/>
              </a:spcAft>
            </a:pPr>
            <a:r>
              <a:rPr lang="en-US" smtClean="0">
                <a:latin typeface="Arial" pitchFamily="34" charset="0"/>
                <a:ea typeface="ＭＳ Ｐゴシック" charset="-128"/>
              </a:rPr>
              <a:t>･List page numbers of sources efficiently, when needed. If you refer to a journal article that appeared on pages 225 through 250, list the page numbers on your Works Cited page as 225-50.</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Additional Basic Rules New to MLA 2009</a:t>
            </a:r>
          </a:p>
          <a:p>
            <a:pPr>
              <a:spcAft>
                <a:spcPts val="1200"/>
              </a:spcAft>
            </a:pPr>
            <a:r>
              <a:rPr lang="en-US" smtClean="0">
                <a:latin typeface="Arial" pitchFamily="34" charset="0"/>
                <a:ea typeface="ＭＳ Ｐゴシック" charset="-128"/>
              </a:rPr>
              <a:t>･For every entry, you must determine the Medium of Publication. Most entries will likely be listed as Print or Web sources, but other possibilities may include Film, CD-ROM, or DVD.</a:t>
            </a:r>
          </a:p>
          <a:p>
            <a:pPr>
              <a:spcAft>
                <a:spcPts val="1200"/>
              </a:spcAft>
            </a:pPr>
            <a:r>
              <a:rPr lang="en-US" smtClean="0">
                <a:latin typeface="Arial" pitchFamily="34" charset="0"/>
                <a:ea typeface="ＭＳ Ｐゴシック" charset="-128"/>
              </a:rPr>
              <a:t>･Writers are no longer required to provide URLs for Web entries. However, if your instructor or publisher insists on them, include them in angle brackets after the entry and end with a period. For long URLs, break lines only at slashes.</a:t>
            </a:r>
          </a:p>
          <a:p>
            <a:pPr>
              <a:spcAft>
                <a:spcPts val="1200"/>
              </a:spcAft>
            </a:pPr>
            <a:r>
              <a:rPr lang="en-US" smtClean="0">
                <a:latin typeface="Arial" pitchFamily="34" charset="0"/>
                <a:ea typeface="ＭＳ Ｐゴシック" charset="-128"/>
              </a:rPr>
              <a:t>･If you're citing an article or a publication that was originally issued in print form but that you retrieved from an online database, you should type the online database name in italics. You do not need to provide subscription information in addition to the database name.Capitalization and Punctuation</a:t>
            </a:r>
          </a:p>
          <a:p>
            <a:pPr>
              <a:spcAft>
                <a:spcPts val="1200"/>
              </a:spcAft>
            </a:pPr>
            <a:r>
              <a:rPr lang="en-US" smtClean="0">
                <a:latin typeface="Arial" pitchFamily="34" charset="0"/>
                <a:ea typeface="ＭＳ Ｐゴシック" charset="-128"/>
              </a:rPr>
              <a:t>･Capitalize each word in the titles of articles, books, etc, but do not capitalize articles, short prepositions, or conjunctions unless one is the first word of the title or subtitle</a:t>
            </a:r>
          </a:p>
          <a:p>
            <a:pPr>
              <a:spcAft>
                <a:spcPts val="1200"/>
              </a:spcAft>
            </a:pPr>
            <a:r>
              <a:rPr lang="en-US" smtClean="0">
                <a:latin typeface="Arial" pitchFamily="34" charset="0"/>
                <a:ea typeface="ＭＳ Ｐゴシック" charset="-128"/>
              </a:rPr>
              <a:t>･New to MLA 2009: Use italics (instead of underlining) for titles of larger works (books, magazines) and quotation marks for titles of shorter works (poems, articles)</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Listing Author Names</a:t>
            </a:r>
          </a:p>
          <a:p>
            <a:pPr>
              <a:spcAft>
                <a:spcPts val="1200"/>
              </a:spcAft>
            </a:pPr>
            <a:r>
              <a:rPr lang="en-US" smtClean="0">
                <a:latin typeface="Arial" pitchFamily="34" charset="0"/>
                <a:ea typeface="ＭＳ Ｐゴシック" charset="-128"/>
              </a:rPr>
              <a:t>Entries are listed by author name (or, for entire edited collections, editor names). Author names are written last name first; middle names or middle initials follow the first name.</a:t>
            </a:r>
          </a:p>
          <a:p>
            <a:pPr>
              <a:spcAft>
                <a:spcPts val="1200"/>
              </a:spcAft>
            </a:pPr>
            <a:r>
              <a:rPr lang="en-US" smtClean="0">
                <a:latin typeface="Arial" pitchFamily="34" charset="0"/>
                <a:ea typeface="ＭＳ Ｐゴシック" charset="-128"/>
              </a:rPr>
              <a:t>Do not list titles (Dr., Sir, Saint, etc.) or degrees (PhD, MA, DDS, etc.) with names. A book listing an author named </a:t>
            </a:r>
            <a:r>
              <a:rPr lang="en-US" altLang="en-US" smtClean="0">
                <a:latin typeface="Arial" pitchFamily="34" charset="0"/>
                <a:ea typeface="ＭＳ Ｐゴシック" charset="-128"/>
              </a:rPr>
              <a:t>“</a:t>
            </a:r>
            <a:r>
              <a:rPr lang="en-US" smtClean="0">
                <a:latin typeface="Arial" pitchFamily="34" charset="0"/>
                <a:ea typeface="ＭＳ Ｐゴシック" charset="-128"/>
              </a:rPr>
              <a:t>John Bigbrain, PhD</a:t>
            </a:r>
            <a:r>
              <a:rPr lang="en-US" altLang="en-US" smtClean="0">
                <a:latin typeface="Arial" pitchFamily="34" charset="0"/>
                <a:ea typeface="ＭＳ Ｐゴシック" charset="-128"/>
              </a:rPr>
              <a:t>“</a:t>
            </a:r>
            <a:r>
              <a:rPr lang="en-US" smtClean="0">
                <a:latin typeface="Arial" pitchFamily="34" charset="0"/>
                <a:ea typeface="ＭＳ Ｐゴシック" charset="-128"/>
              </a:rPr>
              <a:t> appears simply as </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Bigbrain, John</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 do, however, include suffixes like </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Jr.</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 or </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II.</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 Putting it all together, a work by Dr. Martin Luther King, Jr. would be cited as </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King, Martin Luther, Jr.,</a:t>
            </a:r>
            <a:r>
              <a:rPr lang="en-US" altLang="en-US" smtClean="0">
                <a:latin typeface="Arial" pitchFamily="34" charset="0"/>
                <a:ea typeface="ＭＳ Ｐゴシック" charset="-128"/>
              </a:rPr>
              <a:t>“</a:t>
            </a:r>
            <a:r>
              <a:rPr lang="en-US" altLang="ja-JP" smtClean="0">
                <a:latin typeface="Arial" pitchFamily="34" charset="0"/>
                <a:ea typeface="ＭＳ Ｐゴシック" charset="-128"/>
              </a:rPr>
              <a:t> with the suffix following the first or middle name and a comma.</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More than One Work by an Author</a:t>
            </a:r>
          </a:p>
          <a:p>
            <a:pPr>
              <a:spcAft>
                <a:spcPts val="1200"/>
              </a:spcAft>
            </a:pPr>
            <a:r>
              <a:rPr lang="en-US" smtClean="0">
                <a:latin typeface="Arial" pitchFamily="34" charset="0"/>
                <a:ea typeface="ＭＳ Ｐゴシック" charset="-128"/>
              </a:rPr>
              <a:t>If you have cited more than one work by a particular author, order the entries alphabetically by title, and use three hyphens in place of the author's name for every entry after the first.</a:t>
            </a:r>
          </a:p>
          <a:p>
            <a:pPr>
              <a:spcAft>
                <a:spcPts val="1200"/>
              </a:spcAft>
            </a:pPr>
            <a:endParaRPr lang="en-US" smtClean="0">
              <a:latin typeface="Arial" pitchFamily="34" charset="0"/>
              <a:ea typeface="ＭＳ Ｐゴシック" charset="-128"/>
            </a:endParaRP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Work with No Known Author</a:t>
            </a:r>
          </a:p>
          <a:p>
            <a:pPr>
              <a:spcAft>
                <a:spcPts val="1200"/>
              </a:spcAft>
            </a:pPr>
            <a:r>
              <a:rPr lang="en-US" smtClean="0">
                <a:latin typeface="Arial" pitchFamily="34" charset="0"/>
                <a:ea typeface="ＭＳ Ｐゴシック" charset="-128"/>
              </a:rPr>
              <a:t>Alphabetize works with no known author by their title; use a shortened version of the title in the parenthetical citations in your paper.</a:t>
            </a:r>
          </a:p>
        </p:txBody>
      </p:sp>
      <p:sp>
        <p:nvSpPr>
          <p:cNvPr id="6246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43A7B954-07BA-460A-917B-F9D5B2ADB34E}" type="slidenum">
              <a:rPr lang="en-US" sz="1200"/>
              <a:pPr algn="r" eaLnBrk="0" hangingPunct="0"/>
              <a:t>16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solidFill>
            <a:srgbClr val="FFFFFF"/>
          </a:solidFill>
          <a:ln/>
        </p:spPr>
      </p:sp>
      <p:sp>
        <p:nvSpPr>
          <p:cNvPr id="21506" name="Notes Placeholder 2"/>
          <p:cNvSpPr>
            <a:spLocks noGrp="1"/>
          </p:cNvSpPr>
          <p:nvPr>
            <p:ph type="body" idx="1"/>
          </p:nvPr>
        </p:nvSpPr>
        <p:spPr>
          <a:noFill/>
          <a:ln>
            <a:solidFill>
              <a:srgbClr val="000000"/>
            </a:solidFill>
          </a:ln>
        </p:spPr>
        <p:txBody>
          <a:bodyPr/>
          <a:lstStyle/>
          <a:p>
            <a:pPr lvl="2"/>
            <a:r>
              <a:rPr lang="en-US" smtClean="0">
                <a:latin typeface="Arial" pitchFamily="34" charset="0"/>
                <a:ea typeface="ＭＳ Ｐゴシック" charset="-128"/>
              </a:rPr>
              <a:t>･Do not make a title page for your paper unless specifically requested</a:t>
            </a:r>
          </a:p>
          <a:p>
            <a:pPr lvl="2"/>
            <a:r>
              <a:rPr lang="en-US" smtClean="0">
                <a:latin typeface="Arial" pitchFamily="34" charset="0"/>
                <a:ea typeface="ＭＳ Ｐゴシック" charset="-128"/>
              </a:rPr>
              <a:t>･In the upper left-hand corner of the first page, list your name, your instructor's name, the course, and the date. Again, be sure to use double-spaced text.</a:t>
            </a:r>
          </a:p>
          <a:p>
            <a:pPr lvl="2"/>
            <a:r>
              <a:rPr lang="en-US" smtClean="0">
                <a:latin typeface="Arial" pitchFamily="34" charset="0"/>
                <a:ea typeface="ＭＳ Ｐゴシック" charset="-128"/>
              </a:rPr>
              <a:t>･Double space again and center the title.</a:t>
            </a:r>
          </a:p>
          <a:p>
            <a:pPr lvl="2"/>
            <a:r>
              <a:rPr lang="en-US" smtClean="0">
                <a:latin typeface="Arial" pitchFamily="34" charset="0"/>
                <a:ea typeface="ＭＳ Ｐゴシック" charset="-128"/>
              </a:rPr>
              <a:t>Do not underline, italicize, or place your title in quotation marks; write the title in Title Case (standard capitalization), not in all capital letters.</a:t>
            </a:r>
          </a:p>
          <a:p>
            <a:pPr lvl="2"/>
            <a:r>
              <a:rPr lang="en-US" smtClean="0">
                <a:latin typeface="Arial" pitchFamily="34" charset="0"/>
                <a:ea typeface="ＭＳ Ｐゴシック" charset="-128"/>
              </a:rPr>
              <a:t>･Use quotation marks and/or italics when referring to other works in your title, just as you would in your text: Fear and Loathing in Las Vegas as Morality Play; Human Weariness in </a:t>
            </a:r>
            <a:r>
              <a:rPr lang="en-US" altLang="en-US" smtClean="0">
                <a:latin typeface="Arial" pitchFamily="34" charset="0"/>
                <a:ea typeface="ＭＳ Ｐゴシック" charset="-128"/>
              </a:rPr>
              <a:t>“</a:t>
            </a:r>
            <a:r>
              <a:rPr lang="en-US" smtClean="0">
                <a:latin typeface="Arial" pitchFamily="34" charset="0"/>
                <a:ea typeface="ＭＳ Ｐゴシック" charset="-128"/>
              </a:rPr>
              <a:t>After Apple Picking</a:t>
            </a:r>
            <a:r>
              <a:rPr lang="en-US" altLang="ja-JP" smtClean="0">
                <a:latin typeface="Arial" pitchFamily="34" charset="0"/>
                <a:ea typeface="ＭＳ Ｐゴシック" charset="-128"/>
              </a:rPr>
              <a:t>“</a:t>
            </a:r>
          </a:p>
          <a:p>
            <a:pPr lvl="2"/>
            <a:r>
              <a:rPr lang="en-US" smtClean="0">
                <a:latin typeface="Arial" pitchFamily="34" charset="0"/>
                <a:ea typeface="ＭＳ Ｐゴシック" charset="-128"/>
              </a:rPr>
              <a:t>･Double space between the title and the first line of the text.</a:t>
            </a:r>
          </a:p>
          <a:p>
            <a:pPr lvl="2"/>
            <a:r>
              <a:rPr lang="en-US" smtClean="0">
                <a:latin typeface="Arial" pitchFamily="34"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2150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2A5C6102-FF96-4CC6-892B-C79518CEE5E3}" type="slidenum">
              <a:rPr lang="en-US" sz="1200"/>
              <a:pPr algn="r" eaLnBrk="0" hangingPunct="0"/>
              <a:t>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solidFill>
            <a:srgbClr val="FFFFFF"/>
          </a:solidFill>
          <a:ln/>
        </p:spPr>
      </p:sp>
      <p:sp>
        <p:nvSpPr>
          <p:cNvPr id="23554" name="Notes Placeholder 2"/>
          <p:cNvSpPr>
            <a:spLocks noGrp="1"/>
          </p:cNvSpPr>
          <p:nvPr>
            <p:ph type="body" idx="1"/>
          </p:nvPr>
        </p:nvSpPr>
        <p:spPr>
          <a:noFill/>
          <a:ln>
            <a:solidFill>
              <a:srgbClr val="000000"/>
            </a:solidFill>
          </a:ln>
        </p:spPr>
        <p:txBody>
          <a:bodyPr/>
          <a:lstStyle/>
          <a:p>
            <a:pPr lvl="2"/>
            <a:r>
              <a:rPr lang="en-US" smtClean="0">
                <a:latin typeface="Arial" pitchFamily="34" charset="0"/>
                <a:ea typeface="ＭＳ Ｐゴシック" charset="-128"/>
              </a:rPr>
              <a:t>･Do not make a title page for your paper unless specifically requested</a:t>
            </a:r>
          </a:p>
          <a:p>
            <a:pPr lvl="2"/>
            <a:r>
              <a:rPr lang="en-US" smtClean="0">
                <a:latin typeface="Arial" pitchFamily="34" charset="0"/>
                <a:ea typeface="ＭＳ Ｐゴシック" charset="-128"/>
              </a:rPr>
              <a:t>･In the upper left-hand corner of the first page, list your name, your instructor's name, the course, and the date. Again, be sure to use double-spaced text.</a:t>
            </a:r>
          </a:p>
          <a:p>
            <a:pPr lvl="2"/>
            <a:r>
              <a:rPr lang="en-US" smtClean="0">
                <a:latin typeface="Arial" pitchFamily="34" charset="0"/>
                <a:ea typeface="ＭＳ Ｐゴシック" charset="-128"/>
              </a:rPr>
              <a:t>･Double space again and center the title.</a:t>
            </a:r>
          </a:p>
          <a:p>
            <a:pPr lvl="2"/>
            <a:r>
              <a:rPr lang="en-US" smtClean="0">
                <a:latin typeface="Arial" pitchFamily="34" charset="0"/>
                <a:ea typeface="ＭＳ Ｐゴシック" charset="-128"/>
              </a:rPr>
              <a:t>Do not underline, italicize, or place your title in quotation marks; write the title in Title Case (standard capitalization), not in all capital letters.</a:t>
            </a:r>
          </a:p>
          <a:p>
            <a:pPr lvl="2"/>
            <a:r>
              <a:rPr lang="en-US" smtClean="0">
                <a:latin typeface="Arial" pitchFamily="34" charset="0"/>
                <a:ea typeface="ＭＳ Ｐゴシック" charset="-128"/>
              </a:rPr>
              <a:t>･Use quotation marks and/or italics when referring to other works in your title, just as you would in your text: Fear and Loathing in Las Vegas as Morality Play; Human Weariness in </a:t>
            </a:r>
            <a:r>
              <a:rPr lang="en-US" altLang="en-US" smtClean="0">
                <a:latin typeface="Arial" pitchFamily="34" charset="0"/>
                <a:ea typeface="ＭＳ Ｐゴシック" charset="-128"/>
              </a:rPr>
              <a:t>“</a:t>
            </a:r>
            <a:r>
              <a:rPr lang="en-US" smtClean="0">
                <a:latin typeface="Arial" pitchFamily="34" charset="0"/>
                <a:ea typeface="ＭＳ Ｐゴシック" charset="-128"/>
              </a:rPr>
              <a:t>After Apple Picking</a:t>
            </a:r>
            <a:r>
              <a:rPr lang="en-US" altLang="ja-JP" smtClean="0">
                <a:latin typeface="Arial" pitchFamily="34" charset="0"/>
                <a:ea typeface="ＭＳ Ｐゴシック" charset="-128"/>
              </a:rPr>
              <a:t>“</a:t>
            </a:r>
          </a:p>
          <a:p>
            <a:pPr lvl="2"/>
            <a:r>
              <a:rPr lang="en-US" smtClean="0">
                <a:latin typeface="Arial" pitchFamily="34" charset="0"/>
                <a:ea typeface="ＭＳ Ｐゴシック" charset="-128"/>
              </a:rPr>
              <a:t>･Double space between the title and the first line of the text.</a:t>
            </a:r>
          </a:p>
          <a:p>
            <a:pPr lvl="2"/>
            <a:r>
              <a:rPr lang="en-US" smtClean="0">
                <a:latin typeface="Arial" pitchFamily="34"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23555"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69DB3D4-E4C3-4FA9-8611-3E62E8AB235B}" type="slidenum">
              <a:rPr lang="en-US" sz="1200"/>
              <a:pPr algn="r" eaLnBrk="0" hangingPunct="0"/>
              <a:t>8</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solidFill>
            <a:srgbClr val="FFFFFF"/>
          </a:solidFill>
          <a:ln/>
        </p:spPr>
      </p:sp>
      <p:sp>
        <p:nvSpPr>
          <p:cNvPr id="31746" name="Notes Placeholder 2"/>
          <p:cNvSpPr>
            <a:spLocks noGrp="1"/>
          </p:cNvSpPr>
          <p:nvPr>
            <p:ph type="body" idx="1"/>
          </p:nvPr>
        </p:nvSpPr>
        <p:spPr>
          <a:noFill/>
          <a:ln>
            <a:solidFill>
              <a:srgbClr val="000000"/>
            </a:solidFill>
          </a:ln>
        </p:spPr>
        <p:txBody>
          <a:bodyPr/>
          <a:lstStyle/>
          <a:p>
            <a:pPr lvl="2"/>
            <a:r>
              <a:rPr lang="en-US" smtClean="0">
                <a:latin typeface="Arial" pitchFamily="34" charset="0"/>
                <a:ea typeface="ＭＳ Ｐゴシック" charset="-128"/>
              </a:rPr>
              <a:t>In-Text Citations: Author-Page Style</a:t>
            </a:r>
          </a:p>
          <a:p>
            <a:pPr lvl="2"/>
            <a:endParaRPr lang="en-US" smtClean="0">
              <a:latin typeface="Arial" pitchFamily="34" charset="0"/>
              <a:ea typeface="ＭＳ Ｐゴシック" charset="-128"/>
            </a:endParaRPr>
          </a:p>
          <a:p>
            <a:pPr lvl="2"/>
            <a:r>
              <a:rPr lang="en-US" smtClean="0">
                <a:latin typeface="Arial" pitchFamily="34" charset="0"/>
                <a:ea typeface="ＭＳ Ｐゴシック" charset="-128"/>
              </a:rPr>
              <a:t>MLA 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a:t>
            </a:r>
          </a:p>
          <a:p>
            <a:pPr lvl="2"/>
            <a:endParaRPr lang="en-US" smtClean="0">
              <a:latin typeface="Arial" pitchFamily="34" charset="0"/>
              <a:ea typeface="ＭＳ Ｐゴシック" charset="-128"/>
            </a:endParaRPr>
          </a:p>
          <a:p>
            <a:pPr lvl="2"/>
            <a:r>
              <a:rPr lang="en-US" smtClean="0">
                <a:latin typeface="Arial" pitchFamily="34" charset="0"/>
                <a:ea typeface="ＭＳ Ｐゴシック" charset="-128"/>
              </a:rPr>
              <a:t>The both citations in the in-text examples on this slide, (263) and (Wordsworth 263), tell readers that the information in the sentence can be located on page 263 of a work by an author named Wordsworth. If readers want more information about this source, they can turn to the Works Cited page, where, under the name of Wordsworth, they would find the information in the corresponding Works Cited entry also shown on this slide. Reduce font size on slide to allow breathing room and space. Also, use a different font for the sample text so instructions look different from the excerpt.</a:t>
            </a:r>
          </a:p>
        </p:txBody>
      </p:sp>
      <p:sp>
        <p:nvSpPr>
          <p:cNvPr id="3174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392BA4E7-0BCC-4448-91C2-67CF63B3C95D}" type="slidenum">
              <a:rPr lang="en-US" sz="1200"/>
              <a:pPr algn="r" eaLnBrk="0" hangingPunct="0"/>
              <a:t>9</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r>
              <a:rPr lang="en-US" smtClean="0">
                <a:latin typeface="Arial" pitchFamily="34" charset="0"/>
                <a:ea typeface="ＭＳ Ｐゴシック" charset="-128"/>
              </a:rPr>
              <a:t>And this is how the Works Cited listing should look.</a:t>
            </a:r>
          </a:p>
        </p:txBody>
      </p:sp>
      <p:sp>
        <p:nvSpPr>
          <p:cNvPr id="35843" name="Slide Number Placeholder 3"/>
          <p:cNvSpPr>
            <a:spLocks noGrp="1"/>
          </p:cNvSpPr>
          <p:nvPr>
            <p:ph type="sldNum" sz="quarter" idx="5"/>
          </p:nvPr>
        </p:nvSpPr>
        <p:spPr>
          <a:noFill/>
        </p:spPr>
        <p:txBody>
          <a:bodyPr/>
          <a:lstStyle/>
          <a:p>
            <a:fld id="{CAF5E790-59F7-41E3-984D-919496C59AB0}" type="slidenum">
              <a:rPr lang="en-US"/>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r>
              <a:rPr lang="en-US" smtClean="0">
                <a:latin typeface="Arial" pitchFamily="34" charset="0"/>
                <a:ea typeface="ＭＳ Ｐゴシック" charset="-128"/>
              </a:rPr>
              <a:t>And this is how the Works Cited listing should look.</a:t>
            </a:r>
          </a:p>
        </p:txBody>
      </p:sp>
      <p:sp>
        <p:nvSpPr>
          <p:cNvPr id="39939" name="Slide Number Placeholder 3"/>
          <p:cNvSpPr>
            <a:spLocks noGrp="1"/>
          </p:cNvSpPr>
          <p:nvPr>
            <p:ph type="sldNum" sz="quarter" idx="5"/>
          </p:nvPr>
        </p:nvSpPr>
        <p:spPr>
          <a:noFill/>
        </p:spPr>
        <p:txBody>
          <a:bodyPr/>
          <a:lstStyle/>
          <a:p>
            <a:fld id="{301E7D4B-4802-4B7E-AFCB-6DF43F2E284A}" type="slidenum">
              <a:rPr lang="en-US"/>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solidFill>
            <a:srgbClr val="FFFFFF"/>
          </a:solidFill>
          <a:ln/>
        </p:spPr>
      </p:sp>
      <p:sp>
        <p:nvSpPr>
          <p:cNvPr id="54274" name="Notes Placeholder 2"/>
          <p:cNvSpPr>
            <a:spLocks noGrp="1"/>
          </p:cNvSpPr>
          <p:nvPr>
            <p:ph type="body" idx="1"/>
          </p:nvPr>
        </p:nvSpPr>
        <p:spPr>
          <a:noFill/>
          <a:ln>
            <a:solidFill>
              <a:srgbClr val="000000"/>
            </a:solidFill>
          </a:ln>
        </p:spPr>
        <p:txBody>
          <a:bodyPr/>
          <a:lstStyle/>
          <a:p>
            <a:pPr>
              <a:spcAft>
                <a:spcPts val="1200"/>
              </a:spcAft>
            </a:pPr>
            <a:r>
              <a:rPr lang="en-US" b="1" smtClean="0">
                <a:latin typeface="Arial" pitchFamily="34" charset="0"/>
                <a:ea typeface="ＭＳ Ｐゴシック" charset="-128"/>
              </a:rPr>
              <a:t>Sources from the Internet</a:t>
            </a:r>
          </a:p>
          <a:p>
            <a:pPr>
              <a:spcAft>
                <a:spcPts val="1200"/>
              </a:spcAft>
            </a:pPr>
            <a:endParaRPr lang="en-US" b="1"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With more and more scholarly work being posted on the Internet, you may have to cite research you have completed in virtual environments. While many sources on the Internet should not be used for scholarly work (reference the OWL's </a:t>
            </a:r>
            <a:r>
              <a:rPr lang="en-US" b="1" smtClean="0">
                <a:solidFill>
                  <a:srgbClr val="DF8D39"/>
                </a:solidFill>
                <a:latin typeface="Arial" pitchFamily="34" charset="0"/>
                <a:ea typeface="ＭＳ Ｐゴシック" charset="-128"/>
              </a:rPr>
              <a:t>Evaluating Sources of Information </a:t>
            </a:r>
            <a:r>
              <a:rPr lang="en-US" smtClean="0">
                <a:latin typeface="Arial" pitchFamily="34" charset="0"/>
                <a:ea typeface="ＭＳ Ｐゴシック" charset="-128"/>
              </a:rPr>
              <a:t>resource located here: http://owl.english.purdue.edu/owl/resource/553/01/), some Web sources are perfectly acceptable for research. When creating in-text citations for electronic, film, or Internet sources, remember that your citation must reference the source in your Works Cited.</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Sometimes writers are confused with how to craft parenthetical citations for electronic sources because of the absence of page numbers, but often, these sorts of entries do not require any sort of parenthetical citation at all. For electronic and Internet sources, follow the following guidelines:</a:t>
            </a:r>
          </a:p>
          <a:p>
            <a:pPr>
              <a:spcAft>
                <a:spcPts val="1200"/>
              </a:spcAft>
            </a:pPr>
            <a:r>
              <a:rPr lang="en-US" smtClean="0">
                <a:latin typeface="Arial" pitchFamily="34" charset="0"/>
                <a:ea typeface="ＭＳ Ｐゴシック" charset="-128"/>
              </a:rPr>
              <a:t>･Include in the text the first item that appears in the Work Cited entry that corresponds to the citation (e.g. author name, article name, website name, film name).</a:t>
            </a:r>
          </a:p>
          <a:p>
            <a:pPr>
              <a:spcAft>
                <a:spcPts val="1200"/>
              </a:spcAft>
            </a:pPr>
            <a:r>
              <a:rPr lang="en-US" smtClean="0">
                <a:latin typeface="Arial" pitchFamily="34" charset="0"/>
                <a:ea typeface="ＭＳ Ｐゴシック" charset="-128"/>
              </a:rPr>
              <a:t>･You do not need to give paragraph numbers or page numbers based on your Web browser</a:t>
            </a:r>
            <a:r>
              <a:rPr lang="ja-JP" altLang="en-US" smtClean="0">
                <a:latin typeface="Arial" pitchFamily="34" charset="0"/>
                <a:ea typeface="ＭＳ Ｐゴシック" charset="-128"/>
              </a:rPr>
              <a:t>ﾕ</a:t>
            </a:r>
            <a:r>
              <a:rPr lang="en-US" altLang="ja-JP" smtClean="0">
                <a:latin typeface="Arial" pitchFamily="34" charset="0"/>
                <a:ea typeface="ＭＳ Ｐゴシック" charset="-128"/>
              </a:rPr>
              <a:t>s print preview function.</a:t>
            </a:r>
          </a:p>
          <a:p>
            <a:pPr>
              <a:spcAft>
                <a:spcPts val="1200"/>
              </a:spcAft>
            </a:pPr>
            <a:r>
              <a:rPr lang="en-US" smtClean="0">
                <a:latin typeface="Arial" pitchFamily="34" charset="0"/>
                <a:ea typeface="ＭＳ Ｐゴシック" charset="-128"/>
              </a:rPr>
              <a:t>･Unless you must list the website name in the signal phrase in order to get the reader to the appropriate entry, do not include URLs in-text. Only provide partial URLs such as when the name of the site includes, for example, a domain name, like </a:t>
            </a:r>
            <a:r>
              <a:rPr lang="en-US" i="1" smtClean="0">
                <a:latin typeface="Arial" pitchFamily="34" charset="0"/>
                <a:ea typeface="ＭＳ Ｐゴシック" charset="-128"/>
              </a:rPr>
              <a:t>CNN.com</a:t>
            </a:r>
            <a:r>
              <a:rPr lang="en-US" smtClean="0">
                <a:latin typeface="Arial" pitchFamily="34" charset="0"/>
                <a:ea typeface="ＭＳ Ｐゴシック" charset="-128"/>
              </a:rPr>
              <a:t> or </a:t>
            </a:r>
            <a:r>
              <a:rPr lang="en-US" i="1" smtClean="0">
                <a:latin typeface="Arial" pitchFamily="34" charset="0"/>
                <a:ea typeface="ＭＳ Ｐゴシック" charset="-128"/>
              </a:rPr>
              <a:t>Forbes.com</a:t>
            </a:r>
            <a:r>
              <a:rPr lang="en-US" smtClean="0">
                <a:latin typeface="Arial" pitchFamily="34" charset="0"/>
                <a:ea typeface="ＭＳ Ｐゴシック" charset="-128"/>
              </a:rPr>
              <a:t> as opposed to writing out http://www.cnn.com or http://www.forbes.com.</a:t>
            </a:r>
          </a:p>
          <a:p>
            <a:pPr>
              <a:spcAft>
                <a:spcPts val="1200"/>
              </a:spcAft>
            </a:pPr>
            <a:endParaRPr lang="en-US" smtClean="0">
              <a:latin typeface="Arial" pitchFamily="34" charset="0"/>
              <a:ea typeface="ＭＳ Ｐゴシック" charset="-128"/>
            </a:endParaRPr>
          </a:p>
        </p:txBody>
      </p:sp>
      <p:sp>
        <p:nvSpPr>
          <p:cNvPr id="54275"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EFF62431-AA04-441E-A9C5-C6F874329C77}" type="slidenum">
              <a:rPr lang="en-US" sz="1200"/>
              <a:pPr algn="r" eaLnBrk="0" hangingPunct="0"/>
              <a:t>12</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solidFill>
            <a:srgbClr val="FFFFFF"/>
          </a:solidFill>
          <a:ln/>
        </p:spPr>
      </p:sp>
      <p:sp>
        <p:nvSpPr>
          <p:cNvPr id="56322" name="Notes Placeholder 2"/>
          <p:cNvSpPr>
            <a:spLocks noGrp="1"/>
          </p:cNvSpPr>
          <p:nvPr>
            <p:ph type="body" idx="1"/>
          </p:nvPr>
        </p:nvSpPr>
        <p:spPr>
          <a:noFill/>
          <a:ln>
            <a:solidFill>
              <a:srgbClr val="000000"/>
            </a:solidFill>
          </a:ln>
        </p:spPr>
        <p:txBody>
          <a:bodyPr/>
          <a:lstStyle/>
          <a:p>
            <a:pPr>
              <a:spcAft>
                <a:spcPts val="1200"/>
              </a:spcAft>
            </a:pPr>
            <a:r>
              <a:rPr lang="en-US" b="1" smtClean="0">
                <a:latin typeface="Arial" pitchFamily="34" charset="0"/>
                <a:ea typeface="ＭＳ Ｐゴシック" charset="-128"/>
              </a:rPr>
              <a:t>Short Quotations</a:t>
            </a:r>
          </a:p>
          <a:p>
            <a:pPr>
              <a:spcAft>
                <a:spcPts val="1200"/>
              </a:spcAft>
            </a:pPr>
            <a:endParaRPr lang="en-US" b="1"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To indicate short quotations (fewer than four typed lines of prose or three lines of verse) in your text, enclose the quotation within double quotation marks. Provide the author and specific page citation (in the case of verse, provide line numbers) in the text, and include a complete reference on the Works 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This is all illustrated in the first three examples on this slide.</a:t>
            </a:r>
          </a:p>
          <a:p>
            <a:pPr>
              <a:spcAft>
                <a:spcPts val="1200"/>
              </a:spcAft>
            </a:pPr>
            <a:endParaRPr lang="en-US"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Mark breaks in short quotations of verse with a slash, /, at the end of each line of verse (a space should precede and follow the slash). This is illustrated in the last example on this slide.</a:t>
            </a:r>
          </a:p>
        </p:txBody>
      </p:sp>
      <p:sp>
        <p:nvSpPr>
          <p:cNvPr id="56323"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090CA7-A1E0-4C34-A89F-B465AC33DB23}" type="slidenum">
              <a:rPr lang="en-US" sz="1200"/>
              <a:pPr algn="r" eaLnBrk="0" hangingPunct="0"/>
              <a:t>13</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solidFill>
            <a:srgbClr val="FFFFFF"/>
          </a:solidFill>
          <a:ln/>
        </p:spPr>
      </p:sp>
      <p:sp>
        <p:nvSpPr>
          <p:cNvPr id="58370" name="Notes Placeholder 2"/>
          <p:cNvSpPr>
            <a:spLocks noGrp="1"/>
          </p:cNvSpPr>
          <p:nvPr>
            <p:ph type="body" idx="1"/>
          </p:nvPr>
        </p:nvSpPr>
        <p:spPr>
          <a:noFill/>
          <a:ln>
            <a:solidFill>
              <a:srgbClr val="000000"/>
            </a:solidFill>
          </a:ln>
        </p:spPr>
        <p:txBody>
          <a:bodyPr/>
          <a:lstStyle/>
          <a:p>
            <a:pPr>
              <a:spcAft>
                <a:spcPts val="1200"/>
              </a:spcAft>
            </a:pPr>
            <a:r>
              <a:rPr lang="en-US" b="1" smtClean="0">
                <a:latin typeface="Arial" pitchFamily="34" charset="0"/>
                <a:ea typeface="ＭＳ Ｐゴシック" charset="-128"/>
              </a:rPr>
              <a:t>Long Quotations</a:t>
            </a:r>
          </a:p>
          <a:p>
            <a:pPr>
              <a:spcAft>
                <a:spcPts val="1200"/>
              </a:spcAft>
            </a:pPr>
            <a:endParaRPr lang="en-US" b="1" smtClean="0">
              <a:latin typeface="Arial" pitchFamily="34" charset="0"/>
              <a:ea typeface="ＭＳ Ｐゴシック" charset="-128"/>
            </a:endParaRPr>
          </a:p>
          <a:p>
            <a:pPr>
              <a:spcAft>
                <a:spcPts val="1200"/>
              </a:spcAft>
            </a:pPr>
            <a:r>
              <a:rPr lang="en-US" smtClean="0">
                <a:latin typeface="Arial" pitchFamily="34" charset="0"/>
                <a:ea typeface="ＭＳ Ｐゴシック" charset="-128"/>
              </a:rPr>
              <a:t>For quotations that are four or more lines of verse or prose: place quotations in a free-standing block of text and omit quotation marks. Start the quotation on a new line, with the entire quote indented </a:t>
            </a:r>
            <a:r>
              <a:rPr lang="en-US" b="1" smtClean="0">
                <a:latin typeface="Arial" pitchFamily="34" charset="0"/>
                <a:ea typeface="ＭＳ Ｐゴシック" charset="-128"/>
              </a:rPr>
              <a:t>one inch</a:t>
            </a:r>
            <a:r>
              <a:rPr lang="en-US" smtClean="0">
                <a:latin typeface="Arial" pitchFamily="34" charset="0"/>
                <a:ea typeface="ＭＳ Ｐゴシック" charset="-128"/>
              </a:rPr>
              <a:t> from the left margin; maintain double-spacing. Only indent the first line of the quotation by a half inch if you are citing multiple paragraphs. Your parenthetical citation should come </a:t>
            </a:r>
            <a:r>
              <a:rPr lang="en-US" b="1" smtClean="0">
                <a:latin typeface="Arial" pitchFamily="34" charset="0"/>
                <a:ea typeface="ＭＳ Ｐゴシック" charset="-128"/>
              </a:rPr>
              <a:t>after</a:t>
            </a:r>
            <a:r>
              <a:rPr lang="en-US" smtClean="0">
                <a:latin typeface="Arial" pitchFamily="34" charset="0"/>
                <a:ea typeface="ＭＳ Ｐゴシック" charset="-128"/>
              </a:rPr>
              <a:t> the closing punctuation mark. When quoting verse, maintain original line breaks. (You should maintain double-spacing throughout your essay.)</a:t>
            </a:r>
          </a:p>
        </p:txBody>
      </p:sp>
      <p:sp>
        <p:nvSpPr>
          <p:cNvPr id="58371"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9328045D-B5D6-43A9-93A2-301D6003BF69}" type="slidenum">
              <a:rPr lang="en-US" sz="1200"/>
              <a:pPr algn="r" eaLnBrk="0" hangingPunct="0"/>
              <a:t>14</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2912DE-B992-4D95-957E-1FC7F3A2D333}" type="datetimeFigureOut">
              <a:rPr lang="en-US" smtClean="0"/>
              <a:t>4/23/2014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A9F2764-2003-49F2-9F07-43ADE7740F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912DE-B992-4D95-957E-1FC7F3A2D33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912DE-B992-4D95-957E-1FC7F3A2D33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912DE-B992-4D95-957E-1FC7F3A2D33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2912DE-B992-4D95-957E-1FC7F3A2D33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2912DE-B992-4D95-957E-1FC7F3A2D333}"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12912DE-B992-4D95-957E-1FC7F3A2D333}" type="datetimeFigureOut">
              <a:rPr lang="en-US" smtClean="0"/>
              <a:t>4/23/2014</a:t>
            </a:fld>
            <a:endParaRPr lang="en-US"/>
          </a:p>
        </p:txBody>
      </p:sp>
      <p:sp>
        <p:nvSpPr>
          <p:cNvPr id="27" name="Slide Number Placeholder 26"/>
          <p:cNvSpPr>
            <a:spLocks noGrp="1"/>
          </p:cNvSpPr>
          <p:nvPr>
            <p:ph type="sldNum" sz="quarter" idx="11"/>
          </p:nvPr>
        </p:nvSpPr>
        <p:spPr/>
        <p:txBody>
          <a:bodyPr rtlCol="0"/>
          <a:lstStyle/>
          <a:p>
            <a:fld id="{9A9F2764-2003-49F2-9F07-43ADE7740FD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12912DE-B992-4D95-957E-1FC7F3A2D333}" type="datetimeFigureOut">
              <a:rPr lang="en-US" smtClean="0"/>
              <a:t>4/23/2014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A9F2764-2003-49F2-9F07-43ADE7740F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912DE-B992-4D95-957E-1FC7F3A2D333}" type="datetimeFigureOut">
              <a:rPr lang="en-US" smtClean="0"/>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2912DE-B992-4D95-957E-1FC7F3A2D333}"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2912DE-B992-4D95-957E-1FC7F3A2D333}"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F2764-2003-49F2-9F07-43ADE7740F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12912DE-B992-4D95-957E-1FC7F3A2D333}" type="datetimeFigureOut">
              <a:rPr lang="en-US" smtClean="0"/>
              <a:t>4/23/2014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A9F2764-2003-49F2-9F07-43ADE7740F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owl.english.purdu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Format Examples</a:t>
            </a:r>
            <a:endParaRPr lang="en-US" dirty="0"/>
          </a:p>
        </p:txBody>
      </p:sp>
      <p:sp>
        <p:nvSpPr>
          <p:cNvPr id="3" name="Subtitle 2"/>
          <p:cNvSpPr>
            <a:spLocks noGrp="1"/>
          </p:cNvSpPr>
          <p:nvPr>
            <p:ph type="subTitle" idx="1"/>
          </p:nvPr>
        </p:nvSpPr>
        <p:spPr/>
        <p:txBody>
          <a:bodyPr/>
          <a:lstStyle/>
          <a:p>
            <a:r>
              <a:rPr lang="en-US" dirty="0" smtClean="0"/>
              <a:t>PLEASE REVIEW THESE EXAMPLES IF YOU HAVE QUESTIONS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txBox="1">
            <a:spLocks/>
          </p:cNvSpPr>
          <p:nvPr/>
        </p:nvSpPr>
        <p:spPr bwMode="auto">
          <a:xfrm>
            <a:off x="533400" y="533400"/>
            <a:ext cx="7772400" cy="914400"/>
          </a:xfrm>
          <a:prstGeom prst="rect">
            <a:avLst/>
          </a:prstGeom>
          <a:noFill/>
          <a:ln w="9525">
            <a:noFill/>
            <a:miter lim="800000"/>
            <a:headEnd/>
            <a:tailEnd/>
          </a:ln>
        </p:spPr>
        <p:txBody>
          <a:bodyPr anchor="ctr"/>
          <a:lstStyle/>
          <a:p>
            <a:pPr algn="ctr"/>
            <a:r>
              <a:rPr lang="en-US" sz="3600" b="0" dirty="0">
                <a:solidFill>
                  <a:schemeClr val="tx2"/>
                </a:solidFill>
                <a:latin typeface="Arial Black" pitchFamily="34" charset="0"/>
              </a:rPr>
              <a:t>Print Source with Author</a:t>
            </a:r>
          </a:p>
        </p:txBody>
      </p:sp>
      <p:sp>
        <p:nvSpPr>
          <p:cNvPr id="34818" name="Rectangle 4"/>
          <p:cNvSpPr>
            <a:spLocks noChangeArrowheads="1"/>
          </p:cNvSpPr>
          <p:nvPr/>
        </p:nvSpPr>
        <p:spPr bwMode="auto">
          <a:xfrm>
            <a:off x="381000" y="1466850"/>
            <a:ext cx="8305800" cy="280035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Corresponding Works Cited Entry:</a:t>
            </a:r>
          </a:p>
          <a:p>
            <a:pPr eaLnBrk="0" hangingPunct="0">
              <a:lnSpc>
                <a:spcPct val="200000"/>
              </a:lnSpc>
            </a:pPr>
            <a:r>
              <a:rPr lang="en-US">
                <a:solidFill>
                  <a:schemeClr val="accent2"/>
                </a:solidFill>
                <a:latin typeface="Times New Roman" pitchFamily="18" charset="0"/>
              </a:rPr>
              <a:t>Burke, Kenneth. </a:t>
            </a:r>
            <a:r>
              <a:rPr lang="en-US" i="1">
                <a:solidFill>
                  <a:schemeClr val="accent2"/>
                </a:solidFill>
                <a:latin typeface="Times New Roman" pitchFamily="18" charset="0"/>
              </a:rPr>
              <a:t>Language as Symbolic Action: Essays</a:t>
            </a:r>
          </a:p>
          <a:p>
            <a:pPr eaLnBrk="0" hangingPunct="0">
              <a:lnSpc>
                <a:spcPct val="200000"/>
              </a:lnSpc>
            </a:pPr>
            <a:r>
              <a:rPr lang="en-US" i="1">
                <a:solidFill>
                  <a:schemeClr val="accent2"/>
                </a:solidFill>
                <a:latin typeface="Times New Roman" pitchFamily="18" charset="0"/>
              </a:rPr>
              <a:t>     on Life, Literature, and Method</a:t>
            </a:r>
            <a:r>
              <a:rPr lang="en-US">
                <a:solidFill>
                  <a:schemeClr val="accent2"/>
                </a:solidFill>
                <a:latin typeface="Times New Roman" pitchFamily="18" charset="0"/>
              </a:rPr>
              <a:t>. Berkeley: U of</a:t>
            </a:r>
          </a:p>
          <a:p>
            <a:pPr eaLnBrk="0" hangingPunct="0">
              <a:lnSpc>
                <a:spcPct val="200000"/>
              </a:lnSpc>
            </a:pPr>
            <a:r>
              <a:rPr lang="en-US">
                <a:solidFill>
                  <a:schemeClr val="accent2"/>
                </a:solidFill>
                <a:latin typeface="Times New Roman" pitchFamily="18" charset="0"/>
              </a:rPr>
              <a:t>     California P, 1966. Print.</a:t>
            </a:r>
            <a:endParaRPr lang="en-US">
              <a:solidFill>
                <a:schemeClr val="accent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txBox="1">
            <a:spLocks/>
          </p:cNvSpPr>
          <p:nvPr/>
        </p:nvSpPr>
        <p:spPr bwMode="auto">
          <a:xfrm>
            <a:off x="609600" y="381000"/>
            <a:ext cx="7772400" cy="914400"/>
          </a:xfrm>
          <a:prstGeom prst="rect">
            <a:avLst/>
          </a:prstGeom>
          <a:noFill/>
          <a:ln w="9525">
            <a:noFill/>
            <a:miter lim="800000"/>
            <a:headEnd/>
            <a:tailEnd/>
          </a:ln>
        </p:spPr>
        <p:txBody>
          <a:bodyPr anchor="ctr"/>
          <a:lstStyle/>
          <a:p>
            <a:pPr algn="ctr"/>
            <a:r>
              <a:rPr lang="en-US" sz="3600" b="0" dirty="0">
                <a:solidFill>
                  <a:schemeClr val="tx2"/>
                </a:solidFill>
                <a:latin typeface="Arial Black" pitchFamily="34" charset="0"/>
              </a:rPr>
              <a:t>With Unknown Author</a:t>
            </a:r>
          </a:p>
        </p:txBody>
      </p:sp>
      <p:sp>
        <p:nvSpPr>
          <p:cNvPr id="38914" name="Rectangle 4"/>
          <p:cNvSpPr>
            <a:spLocks noChangeArrowheads="1"/>
          </p:cNvSpPr>
          <p:nvPr/>
        </p:nvSpPr>
        <p:spPr bwMode="auto">
          <a:xfrm>
            <a:off x="381000" y="1219200"/>
            <a:ext cx="8305800" cy="5493812"/>
          </a:xfrm>
          <a:prstGeom prst="rect">
            <a:avLst/>
          </a:prstGeom>
          <a:noFill/>
          <a:ln w="9525">
            <a:noFill/>
            <a:miter lim="800000"/>
            <a:headEnd/>
            <a:tailEnd/>
          </a:ln>
        </p:spPr>
        <p:txBody>
          <a:bodyPr wrap="square">
            <a:spAutoFit/>
          </a:bodyPr>
          <a:lstStyle/>
          <a:p>
            <a:pPr>
              <a:lnSpc>
                <a:spcPct val="150000"/>
              </a:lnSpc>
              <a:buFont typeface="Wingdings" pitchFamily="2" charset="2"/>
              <a:buNone/>
            </a:pPr>
            <a:r>
              <a:rPr lang="en-US" dirty="0"/>
              <a:t>Corresponding Works Cited Entry:</a:t>
            </a:r>
          </a:p>
          <a:p>
            <a:pPr eaLnBrk="0" hangingPunct="0">
              <a:lnSpc>
                <a:spcPct val="200000"/>
              </a:lnSpc>
            </a:pPr>
            <a:r>
              <a:rPr lang="en-US" altLang="ja-JP" dirty="0">
                <a:solidFill>
                  <a:schemeClr val="accent2"/>
                </a:solidFill>
                <a:latin typeface="Times New Roman" pitchFamily="18" charset="0"/>
                <a:ea typeface="ヒラギノ角ゴ Pro W3" charset="-128"/>
              </a:rPr>
              <a:t>“</a:t>
            </a:r>
            <a:r>
              <a:rPr lang="en-US" altLang="ja-JP" dirty="0">
                <a:solidFill>
                  <a:schemeClr val="accent2"/>
                </a:solidFill>
                <a:latin typeface="Times New Roman" pitchFamily="18" charset="0"/>
              </a:rPr>
              <a:t>The Impact of Global Warming in North America.</a:t>
            </a:r>
            <a:r>
              <a:rPr lang="en-US" altLang="ja-JP" dirty="0">
                <a:solidFill>
                  <a:schemeClr val="accent2"/>
                </a:solidFill>
                <a:latin typeface="Times New Roman" pitchFamily="18" charset="0"/>
                <a:ea typeface="ヒラギノ角ゴ Pro W3" charset="-128"/>
              </a:rPr>
              <a:t>”</a:t>
            </a:r>
          </a:p>
          <a:p>
            <a:pPr eaLnBrk="0" hangingPunct="0">
              <a:lnSpc>
                <a:spcPct val="200000"/>
              </a:lnSpc>
            </a:pPr>
            <a:r>
              <a:rPr lang="en-US" dirty="0">
                <a:solidFill>
                  <a:schemeClr val="accent2"/>
                </a:solidFill>
                <a:latin typeface="Times New Roman" pitchFamily="18" charset="0"/>
                <a:ea typeface="ヒラギノ角ゴ Pro W3" charset="-128"/>
              </a:rPr>
              <a:t>     </a:t>
            </a:r>
            <a:r>
              <a:rPr lang="en-US" i="1" dirty="0">
                <a:solidFill>
                  <a:schemeClr val="accent2"/>
                </a:solidFill>
                <a:latin typeface="Times New Roman" pitchFamily="18" charset="0"/>
              </a:rPr>
              <a:t>Global Warming: Early Signs</a:t>
            </a:r>
            <a:r>
              <a:rPr lang="en-US" dirty="0">
                <a:solidFill>
                  <a:schemeClr val="accent2"/>
                </a:solidFill>
                <a:latin typeface="Times New Roman" pitchFamily="18" charset="0"/>
              </a:rPr>
              <a:t>. 1999. Web. 23 Mar.</a:t>
            </a:r>
          </a:p>
          <a:p>
            <a:pPr eaLnBrk="0" hangingPunct="0">
              <a:lnSpc>
                <a:spcPct val="200000"/>
              </a:lnSpc>
            </a:pPr>
            <a:r>
              <a:rPr lang="en-US" dirty="0">
                <a:solidFill>
                  <a:schemeClr val="accent2"/>
                </a:solidFill>
                <a:latin typeface="Times New Roman" pitchFamily="18" charset="0"/>
              </a:rPr>
              <a:t>     2009</a:t>
            </a:r>
            <a:r>
              <a:rPr lang="en-US" dirty="0" smtClean="0">
                <a:solidFill>
                  <a:schemeClr val="accent2"/>
                </a:solidFill>
                <a:latin typeface="Times New Roman" pitchFamily="18" charset="0"/>
              </a:rPr>
              <a:t>.</a:t>
            </a:r>
          </a:p>
          <a:p>
            <a:pPr eaLnBrk="0" hangingPunct="0">
              <a:lnSpc>
                <a:spcPct val="200000"/>
              </a:lnSpc>
            </a:pPr>
            <a:endParaRPr lang="en-US" dirty="0">
              <a:solidFill>
                <a:schemeClr val="accent2"/>
              </a:solidFill>
              <a:latin typeface="Times New Roman" pitchFamily="18" charset="0"/>
            </a:endParaRPr>
          </a:p>
          <a:p>
            <a:pPr eaLnBrk="0" hangingPunct="0">
              <a:lnSpc>
                <a:spcPct val="200000"/>
              </a:lnSpc>
            </a:pPr>
            <a:endParaRPr lang="en-US" dirty="0" smtClean="0">
              <a:solidFill>
                <a:schemeClr val="accent2"/>
              </a:solidFill>
              <a:latin typeface="Times New Roman" pitchFamily="18" charset="0"/>
            </a:endParaRPr>
          </a:p>
          <a:p>
            <a:pPr eaLnBrk="0" hangingPunct="0">
              <a:lnSpc>
                <a:spcPct val="200000"/>
              </a:lnSpc>
            </a:pPr>
            <a:endParaRPr lang="en-US" dirty="0">
              <a:solidFill>
                <a:schemeClr val="accent2"/>
              </a:solidFill>
              <a:latin typeface="Times New Roman" pitchFamily="18" charset="0"/>
            </a:endParaRPr>
          </a:p>
          <a:p>
            <a:pPr eaLnBrk="0" hangingPunct="0">
              <a:lnSpc>
                <a:spcPct val="200000"/>
              </a:lnSpc>
            </a:pPr>
            <a:endParaRPr lang="en-US" dirty="0" smtClean="0">
              <a:solidFill>
                <a:schemeClr val="accent2"/>
              </a:solidFill>
              <a:latin typeface="Times New Roman" pitchFamily="18" charset="0"/>
            </a:endParaRPr>
          </a:p>
          <a:p>
            <a:pPr eaLnBrk="0" hangingPunct="0">
              <a:lnSpc>
                <a:spcPct val="200000"/>
              </a:lnSpc>
            </a:pPr>
            <a:endParaRPr lang="en-US" dirty="0">
              <a:solidFill>
                <a:schemeClr val="accent2"/>
              </a:solidFill>
              <a:latin typeface="Times New Roman" pitchFamily="18" charset="0"/>
            </a:endParaRPr>
          </a:p>
          <a:p>
            <a:pPr eaLnBrk="0" hangingPunct="0">
              <a:lnSpc>
                <a:spcPct val="200000"/>
              </a:lnSpc>
            </a:pP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0" y="274638"/>
            <a:ext cx="8229600" cy="1143000"/>
          </a:xfrm>
        </p:spPr>
        <p:txBody>
          <a:bodyPr/>
          <a:lstStyle/>
          <a:p>
            <a:pPr eaLnBrk="1" hangingPunct="1"/>
            <a:r>
              <a:rPr lang="en-US" smtClean="0"/>
              <a:t>Other In-Text Citations 7</a:t>
            </a:r>
          </a:p>
        </p:txBody>
      </p:sp>
      <p:sp>
        <p:nvSpPr>
          <p:cNvPr id="53250" name="Rectangle 4"/>
          <p:cNvSpPr>
            <a:spLocks noChangeArrowheads="1"/>
          </p:cNvSpPr>
          <p:nvPr/>
        </p:nvSpPr>
        <p:spPr bwMode="auto">
          <a:xfrm>
            <a:off x="381000" y="1295400"/>
            <a:ext cx="8305800" cy="4681538"/>
          </a:xfrm>
          <a:prstGeom prst="rect">
            <a:avLst/>
          </a:prstGeom>
          <a:noFill/>
          <a:ln w="9525">
            <a:noFill/>
            <a:miter lim="800000"/>
            <a:headEnd/>
            <a:tailEnd/>
          </a:ln>
        </p:spPr>
        <p:txBody>
          <a:bodyPr>
            <a:spAutoFit/>
          </a:bodyPr>
          <a:lstStyle/>
          <a:p>
            <a:pPr>
              <a:lnSpc>
                <a:spcPct val="150000"/>
              </a:lnSpc>
              <a:buFont typeface="Wingdings" pitchFamily="2" charset="2"/>
              <a:buNone/>
            </a:pPr>
            <a:r>
              <a:rPr lang="en-US"/>
              <a:t>Sources from the Internet</a:t>
            </a:r>
          </a:p>
          <a:p>
            <a:pPr>
              <a:lnSpc>
                <a:spcPct val="150000"/>
              </a:lnSpc>
              <a:buFont typeface="Wingdings" pitchFamily="2" charset="2"/>
              <a:buNone/>
            </a:pPr>
            <a:r>
              <a:rPr lang="en-US" sz="2200"/>
              <a:t>In-text Example:</a:t>
            </a:r>
          </a:p>
          <a:p>
            <a:pPr>
              <a:lnSpc>
                <a:spcPct val="150000"/>
              </a:lnSpc>
              <a:buFont typeface="Wingdings" pitchFamily="2" charset="2"/>
              <a:buNone/>
            </a:pPr>
            <a:r>
              <a:rPr lang="en-US" sz="2200">
                <a:solidFill>
                  <a:schemeClr val="accent2"/>
                </a:solidFill>
                <a:latin typeface="Times New Roman" pitchFamily="18" charset="0"/>
              </a:rPr>
              <a:t>One online film critic stated that </a:t>
            </a:r>
            <a:r>
              <a:rPr lang="en-US" sz="2200" i="1">
                <a:solidFill>
                  <a:schemeClr val="accent2"/>
                </a:solidFill>
                <a:latin typeface="Times New Roman" pitchFamily="18" charset="0"/>
              </a:rPr>
              <a:t>Fitzcarraldo</a:t>
            </a:r>
            <a:r>
              <a:rPr lang="en-US" sz="2200">
                <a:solidFill>
                  <a:schemeClr val="accent2"/>
                </a:solidFill>
                <a:latin typeface="Times New Roman" pitchFamily="18" charset="0"/>
              </a:rPr>
              <a:t> is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...a beautiful and terrifying critique of obsession and colonialism</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(Garcia, </a:t>
            </a:r>
            <a:r>
              <a:rPr lang="en-US" altLang="ja-JP" sz="2200">
                <a:solidFill>
                  <a:schemeClr val="accent2"/>
                </a:solidFill>
                <a:latin typeface="Times New Roman" pitchFamily="18" charset="0"/>
                <a:ea typeface="ヒラギノ角ゴ Pro W3" charset="-128"/>
              </a:rPr>
              <a:t>“</a:t>
            </a:r>
            <a:r>
              <a:rPr lang="en-US" altLang="ja-JP" sz="2200">
                <a:solidFill>
                  <a:schemeClr val="accent2"/>
                </a:solidFill>
                <a:latin typeface="Times New Roman" pitchFamily="18" charset="0"/>
              </a:rPr>
              <a:t>Herzog: a Life</a:t>
            </a:r>
            <a:r>
              <a:rPr lang="en-US" altLang="ja-JP" sz="2200">
                <a:solidFill>
                  <a:schemeClr val="accent2"/>
                </a:solidFill>
                <a:latin typeface="Times New Roman" pitchFamily="18" charset="0"/>
                <a:ea typeface="ヒラギノ角ゴ Pro W3" charset="-128"/>
              </a:rPr>
              <a:t>”</a:t>
            </a:r>
            <a:r>
              <a:rPr lang="en-US" altLang="ja-JP" sz="2200">
                <a:solidFill>
                  <a:schemeClr val="accent2"/>
                </a:solidFill>
                <a:latin typeface="Times New Roman" pitchFamily="18" charset="0"/>
              </a:rPr>
              <a:t>).</a:t>
            </a:r>
          </a:p>
          <a:p>
            <a:pPr>
              <a:lnSpc>
                <a:spcPct val="150000"/>
              </a:lnSpc>
              <a:buFont typeface="Wingdings" pitchFamily="2" charset="2"/>
              <a:buNone/>
            </a:pPr>
            <a:r>
              <a:rPr lang="en-US" sz="2200"/>
              <a:t>Corresponding Works Cited Entry:</a:t>
            </a:r>
          </a:p>
          <a:p>
            <a:pPr>
              <a:lnSpc>
                <a:spcPct val="150000"/>
              </a:lnSpc>
              <a:buFont typeface="Wingdings" pitchFamily="2" charset="2"/>
              <a:buNone/>
            </a:pPr>
            <a:r>
              <a:rPr lang="en-US" sz="2200">
                <a:solidFill>
                  <a:schemeClr val="accent2"/>
                </a:solidFill>
                <a:latin typeface="Times New Roman" pitchFamily="18" charset="0"/>
              </a:rPr>
              <a:t>Garcia, Elizabeth.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Herzog: a Life.</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a:t>
            </a:r>
            <a:r>
              <a:rPr lang="en-US" sz="2200" i="1">
                <a:solidFill>
                  <a:schemeClr val="accent2"/>
                </a:solidFill>
                <a:latin typeface="Times New Roman" pitchFamily="18" charset="0"/>
              </a:rPr>
              <a:t>Online Film Critics Corner</a:t>
            </a:r>
            <a:r>
              <a:rPr lang="en-US" sz="2200">
                <a:solidFill>
                  <a:schemeClr val="accent2"/>
                </a:solidFill>
                <a:latin typeface="Times New Roman" pitchFamily="18" charset="0"/>
              </a:rPr>
              <a:t>. The 	Film School of New Hampshire, 2 May 2002. Web. 8 Jan. 	2009.</a:t>
            </a:r>
            <a:endParaRPr lang="en-US" sz="22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a:xfrm>
            <a:off x="0" y="274638"/>
            <a:ext cx="8229600" cy="1143000"/>
          </a:xfrm>
        </p:spPr>
        <p:txBody>
          <a:bodyPr/>
          <a:lstStyle/>
          <a:p>
            <a:pPr eaLnBrk="1" hangingPunct="1"/>
            <a:r>
              <a:rPr lang="en-US" smtClean="0"/>
              <a:t>Formatting Short Quotations</a:t>
            </a:r>
          </a:p>
        </p:txBody>
      </p:sp>
      <p:sp>
        <p:nvSpPr>
          <p:cNvPr id="55298" name="Rectangle 4"/>
          <p:cNvSpPr>
            <a:spLocks noChangeArrowheads="1"/>
          </p:cNvSpPr>
          <p:nvPr/>
        </p:nvSpPr>
        <p:spPr bwMode="auto">
          <a:xfrm>
            <a:off x="381000" y="1066800"/>
            <a:ext cx="8305800" cy="504825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In-text Examples:</a:t>
            </a:r>
          </a:p>
          <a:p>
            <a:pPr>
              <a:lnSpc>
                <a:spcPct val="150000"/>
              </a:lnSpc>
              <a:buFont typeface="Wingdings" pitchFamily="2" charset="2"/>
              <a:buNone/>
            </a:pPr>
            <a:r>
              <a:rPr lang="en-US">
                <a:solidFill>
                  <a:schemeClr val="accent2"/>
                </a:solidFill>
                <a:latin typeface="Times New Roman" pitchFamily="18" charset="0"/>
              </a:rPr>
              <a:t>According to some, dreams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(Foulkes 184), though others disagree.</a:t>
            </a:r>
          </a:p>
          <a:p>
            <a:pPr>
              <a:lnSpc>
                <a:spcPct val="150000"/>
              </a:lnSpc>
              <a:buFont typeface="Wingdings" pitchFamily="2" charset="2"/>
              <a:buNone/>
            </a:pPr>
            <a:r>
              <a:rPr lang="en-US">
                <a:solidFill>
                  <a:schemeClr val="accent2"/>
                </a:solidFill>
                <a:latin typeface="Times New Roman" pitchFamily="18" charset="0"/>
              </a:rPr>
              <a:t>According to Foulkes's study, dreams may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(184).</a:t>
            </a:r>
          </a:p>
          <a:p>
            <a:pPr>
              <a:lnSpc>
                <a:spcPct val="150000"/>
              </a:lnSpc>
              <a:buFont typeface="Wingdings" pitchFamily="2" charset="2"/>
              <a:buNone/>
            </a:pPr>
            <a:r>
              <a:rPr lang="en-US">
                <a:solidFill>
                  <a:schemeClr val="accent2"/>
                </a:solidFill>
                <a:latin typeface="Times New Roman" pitchFamily="18" charset="0"/>
              </a:rPr>
              <a:t>Is it possible that dreams may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(Foulkes 184)?</a:t>
            </a:r>
            <a:endParaRPr lang="en-US"/>
          </a:p>
          <a:p>
            <a:pPr>
              <a:lnSpc>
                <a:spcPct val="150000"/>
              </a:lnSpc>
              <a:buFont typeface="Wingdings" pitchFamily="2" charset="2"/>
              <a:buNone/>
            </a:pPr>
            <a:r>
              <a:rPr lang="en-US">
                <a:solidFill>
                  <a:schemeClr val="accent2"/>
                </a:solidFill>
                <a:latin typeface="Times New Roman" pitchFamily="18" charset="0"/>
              </a:rPr>
              <a:t>Cullen concludes, </a:t>
            </a:r>
            <a:r>
              <a:rPr lang="en-US" altLang="en-US">
                <a:solidFill>
                  <a:schemeClr val="accent2"/>
                </a:solidFill>
                <a:latin typeface="Times New Roman" pitchFamily="18" charset="0"/>
              </a:rPr>
              <a:t>“</a:t>
            </a:r>
            <a:r>
              <a:rPr lang="en-US">
                <a:solidFill>
                  <a:schemeClr val="accent2"/>
                </a:solidFill>
                <a:latin typeface="Times New Roman" pitchFamily="18" charset="0"/>
              </a:rPr>
              <a:t>Of all the things that happened there / That's all I remember</a:t>
            </a:r>
            <a:r>
              <a:rPr lang="en-US" altLang="en-US">
                <a:solidFill>
                  <a:schemeClr val="accent2"/>
                </a:solidFill>
                <a:latin typeface="Times New Roman" pitchFamily="18" charset="0"/>
              </a:rPr>
              <a:t>”</a:t>
            </a:r>
            <a:r>
              <a:rPr lang="en-US">
                <a:solidFill>
                  <a:schemeClr val="accent2"/>
                </a:solidFill>
                <a:latin typeface="Times New Roman" pitchFamily="18" charset="0"/>
              </a:rPr>
              <a:t> (11-12).</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0" y="274638"/>
            <a:ext cx="8229600" cy="1143000"/>
          </a:xfrm>
        </p:spPr>
        <p:txBody>
          <a:bodyPr/>
          <a:lstStyle/>
          <a:p>
            <a:pPr eaLnBrk="1" hangingPunct="1"/>
            <a:r>
              <a:rPr lang="en-US" smtClean="0"/>
              <a:t>Formatting Long Quotations</a:t>
            </a:r>
          </a:p>
        </p:txBody>
      </p:sp>
      <p:sp>
        <p:nvSpPr>
          <p:cNvPr id="57346" name="Rectangle 4"/>
          <p:cNvSpPr>
            <a:spLocks noChangeArrowheads="1"/>
          </p:cNvSpPr>
          <p:nvPr/>
        </p:nvSpPr>
        <p:spPr bwMode="auto">
          <a:xfrm>
            <a:off x="381000" y="1066800"/>
            <a:ext cx="8305800" cy="5227638"/>
          </a:xfrm>
          <a:prstGeom prst="rect">
            <a:avLst/>
          </a:prstGeom>
          <a:noFill/>
          <a:ln w="9525">
            <a:noFill/>
            <a:miter lim="800000"/>
            <a:headEnd/>
            <a:tailEnd/>
          </a:ln>
        </p:spPr>
        <p:txBody>
          <a:bodyPr>
            <a:spAutoFit/>
          </a:bodyPr>
          <a:lstStyle/>
          <a:p>
            <a:pPr>
              <a:lnSpc>
                <a:spcPct val="120000"/>
              </a:lnSpc>
              <a:buFont typeface="Wingdings" pitchFamily="2" charset="2"/>
              <a:buNone/>
            </a:pPr>
            <a:r>
              <a:rPr lang="en-US" sz="2200"/>
              <a:t>In-text Example:</a:t>
            </a:r>
          </a:p>
          <a:p>
            <a:pPr eaLnBrk="0" hangingPunct="0">
              <a:lnSpc>
                <a:spcPct val="160000"/>
              </a:lnSpc>
            </a:pPr>
            <a:r>
              <a:rPr lang="en-US" sz="2200">
                <a:solidFill>
                  <a:schemeClr val="accent2"/>
                </a:solidFill>
                <a:latin typeface="Times New Roman" pitchFamily="18" charset="0"/>
              </a:rPr>
              <a:t>Nelly Dean treats Heathcliff poorly and dehumanizes him throughout her narration:</a:t>
            </a:r>
          </a:p>
          <a:p>
            <a:pPr eaLnBrk="0" hangingPunct="0">
              <a:lnSpc>
                <a:spcPct val="120000"/>
              </a:lnSpc>
            </a:pPr>
            <a:r>
              <a:rPr lang="en-US" sz="2200">
                <a:solidFill>
                  <a:schemeClr val="accent2"/>
                </a:solidFill>
                <a:latin typeface="Times New Roman" pitchFamily="18" charset="0"/>
              </a:rPr>
              <a:t>    	They entirely refused to have it in bed with them, or even in 	their room,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a:xfrm>
            <a:off x="0" y="274638"/>
            <a:ext cx="8229600" cy="1143000"/>
          </a:xfrm>
        </p:spPr>
        <p:txBody>
          <a:bodyPr/>
          <a:lstStyle/>
          <a:p>
            <a:pPr eaLnBrk="1" hangingPunct="1"/>
            <a:r>
              <a:rPr lang="en-US" smtClean="0"/>
              <a:t>Adding/Omitting Words</a:t>
            </a:r>
          </a:p>
        </p:txBody>
      </p:sp>
      <p:sp>
        <p:nvSpPr>
          <p:cNvPr id="59394" name="Rectangle 4"/>
          <p:cNvSpPr>
            <a:spLocks noChangeArrowheads="1"/>
          </p:cNvSpPr>
          <p:nvPr/>
        </p:nvSpPr>
        <p:spPr bwMode="auto">
          <a:xfrm>
            <a:off x="685800" y="990600"/>
            <a:ext cx="8001000" cy="5295900"/>
          </a:xfrm>
          <a:prstGeom prst="rect">
            <a:avLst/>
          </a:prstGeom>
          <a:noFill/>
          <a:ln w="9525">
            <a:noFill/>
            <a:miter lim="800000"/>
            <a:headEnd/>
            <a:tailEnd/>
          </a:ln>
        </p:spPr>
        <p:txBody>
          <a:bodyPr>
            <a:spAutoFit/>
          </a:bodyPr>
          <a:lstStyle/>
          <a:p>
            <a:pPr>
              <a:lnSpc>
                <a:spcPct val="150000"/>
              </a:lnSpc>
              <a:buFont typeface="Wingdings" pitchFamily="2" charset="2"/>
              <a:buNone/>
            </a:pPr>
            <a:r>
              <a:rPr lang="en-US" sz="2200"/>
              <a:t>In-text Example for Adding Words:</a:t>
            </a:r>
          </a:p>
          <a:p>
            <a:pPr>
              <a:lnSpc>
                <a:spcPct val="150000"/>
              </a:lnSpc>
              <a:buFont typeface="Wingdings" pitchFamily="2" charset="2"/>
              <a:buNone/>
            </a:pPr>
            <a:r>
              <a:rPr lang="en-US" sz="2200">
                <a:solidFill>
                  <a:schemeClr val="accent2"/>
                </a:solidFill>
                <a:latin typeface="Times New Roman" pitchFamily="18" charset="0"/>
              </a:rPr>
              <a:t>Jan Harold Brunvand, in an essay on urban legends, states: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some individuals [who retell urban legends] make a point of learning every rumor or tale</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(78).</a:t>
            </a:r>
          </a:p>
          <a:p>
            <a:pPr>
              <a:lnSpc>
                <a:spcPct val="150000"/>
              </a:lnSpc>
              <a:buFont typeface="Wingdings" pitchFamily="2" charset="2"/>
              <a:buNone/>
            </a:pPr>
            <a:endParaRPr lang="en-US" sz="2200"/>
          </a:p>
          <a:p>
            <a:pPr>
              <a:lnSpc>
                <a:spcPct val="150000"/>
              </a:lnSpc>
              <a:buFont typeface="Wingdings" pitchFamily="2" charset="2"/>
              <a:buNone/>
            </a:pPr>
            <a:r>
              <a:rPr lang="en-US" sz="2200"/>
              <a:t>In-text example for Omitting Words:</a:t>
            </a:r>
          </a:p>
          <a:p>
            <a:pPr>
              <a:lnSpc>
                <a:spcPct val="150000"/>
              </a:lnSpc>
              <a:buFont typeface="Wingdings" pitchFamily="2" charset="2"/>
              <a:buNone/>
            </a:pPr>
            <a:r>
              <a:rPr lang="en-US" sz="2200">
                <a:solidFill>
                  <a:schemeClr val="accent2"/>
                </a:solidFill>
                <a:latin typeface="Times New Roman" pitchFamily="18" charset="0"/>
              </a:rPr>
              <a:t>In an essay on urban legends, Jan Harold Brunvand notes that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some individuals make a point of learning every recent rumor or tale . . . and in a short time a lively exchange of details occurs</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(78).</a:t>
            </a:r>
            <a:endParaRPr lang="en-US" sz="22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a:xfrm>
            <a:off x="0" y="274638"/>
            <a:ext cx="8229600" cy="1143000"/>
          </a:xfrm>
        </p:spPr>
        <p:txBody>
          <a:bodyPr/>
          <a:lstStyle/>
          <a:p>
            <a:pPr eaLnBrk="1" hangingPunct="1"/>
            <a:r>
              <a:rPr lang="en-US" smtClean="0"/>
              <a:t>Works Cited Page: The Basics</a:t>
            </a:r>
          </a:p>
        </p:txBody>
      </p:sp>
      <p:sp>
        <p:nvSpPr>
          <p:cNvPr id="61442"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pic>
        <p:nvPicPr>
          <p:cNvPr id="61444" name="Picture 7"/>
          <p:cNvPicPr>
            <a:picLocks noChangeAspect="1" noChangeArrowheads="1"/>
          </p:cNvPicPr>
          <p:nvPr/>
        </p:nvPicPr>
        <p:blipFill>
          <a:blip r:embed="rId3" cstate="print"/>
          <a:srcRect/>
          <a:stretch>
            <a:fillRect/>
          </a:stretch>
        </p:blipFill>
        <p:spPr bwMode="auto">
          <a:xfrm>
            <a:off x="838200" y="1524000"/>
            <a:ext cx="7086600" cy="4959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rmAutofit fontScale="90000"/>
          </a:bodyPr>
          <a:lstStyle/>
          <a:p>
            <a:r>
              <a:rPr lang="en-US" dirty="0" smtClean="0"/>
              <a:t>Web Source Format:</a:t>
            </a:r>
            <a:br>
              <a:rPr lang="en-US" dirty="0" smtClean="0"/>
            </a:br>
            <a:endParaRPr lang="en-US" dirty="0"/>
          </a:p>
        </p:txBody>
      </p:sp>
      <p:sp>
        <p:nvSpPr>
          <p:cNvPr id="3" name="Content Placeholder 2"/>
          <p:cNvSpPr>
            <a:spLocks noGrp="1"/>
          </p:cNvSpPr>
          <p:nvPr>
            <p:ph idx="1"/>
          </p:nvPr>
        </p:nvSpPr>
        <p:spPr>
          <a:xfrm>
            <a:off x="0" y="1143000"/>
            <a:ext cx="9144000" cy="5562600"/>
          </a:xfrm>
        </p:spPr>
        <p:txBody>
          <a:bodyPr>
            <a:normAutofit/>
          </a:bodyPr>
          <a:lstStyle/>
          <a:p>
            <a:pPr>
              <a:lnSpc>
                <a:spcPct val="200000"/>
              </a:lnSpc>
              <a:buNone/>
            </a:pPr>
            <a:r>
              <a:rPr lang="en-US" sz="2000" dirty="0" smtClean="0">
                <a:latin typeface="Times New Roman" pitchFamily="18" charset="0"/>
              </a:rPr>
              <a:t>Editor, author, or compiler name (if available). </a:t>
            </a:r>
            <a:r>
              <a:rPr lang="en-US" altLang="ja-JP" sz="2000" dirty="0" smtClean="0">
                <a:latin typeface="Times New Roman" pitchFamily="18" charset="0"/>
              </a:rPr>
              <a:t>“Article </a:t>
            </a:r>
            <a:r>
              <a:rPr lang="en-US" sz="2000" dirty="0" smtClean="0">
                <a:latin typeface="Times New Roman" pitchFamily="18" charset="0"/>
              </a:rPr>
              <a:t>Name.</a:t>
            </a:r>
            <a:r>
              <a:rPr lang="en-US" altLang="en-US" sz="2000" dirty="0" smtClean="0">
                <a:latin typeface="Times New Roman" pitchFamily="18" charset="0"/>
              </a:rPr>
              <a:t>”</a:t>
            </a:r>
            <a:r>
              <a:rPr lang="en-US" altLang="ja-JP" sz="2000" dirty="0" smtClean="0">
                <a:latin typeface="Times New Roman" pitchFamily="18" charset="0"/>
              </a:rPr>
              <a:t> </a:t>
            </a:r>
            <a:r>
              <a:rPr lang="en-US" altLang="ja-JP" sz="2000" i="1" dirty="0" smtClean="0">
                <a:latin typeface="Times New Roman" pitchFamily="18" charset="0"/>
              </a:rPr>
              <a:t>Name of Site</a:t>
            </a:r>
            <a:r>
              <a:rPr lang="en-US" altLang="ja-JP" sz="2000" dirty="0" smtClean="0">
                <a:latin typeface="Times New Roman" pitchFamily="18" charset="0"/>
              </a:rPr>
              <a:t>. Version number. Name of institution/organization affiliated with the site (sponsor or publisher). Date of last update. Medium of publication. Date of access</a:t>
            </a:r>
            <a:endParaRPr lang="en-US" sz="2000" dirty="0"/>
          </a:p>
        </p:txBody>
      </p:sp>
      <p:sp>
        <p:nvSpPr>
          <p:cNvPr id="4" name="Rectangle 3"/>
          <p:cNvSpPr/>
          <p:nvPr/>
        </p:nvSpPr>
        <p:spPr>
          <a:xfrm>
            <a:off x="381000" y="3200400"/>
            <a:ext cx="8382000" cy="3167021"/>
          </a:xfrm>
          <a:prstGeom prst="rect">
            <a:avLst/>
          </a:prstGeom>
        </p:spPr>
        <p:txBody>
          <a:bodyPr wrap="square">
            <a:spAutoFit/>
          </a:bodyPr>
          <a:lstStyle/>
          <a:p>
            <a:pPr>
              <a:lnSpc>
                <a:spcPct val="110000"/>
              </a:lnSpc>
            </a:pPr>
            <a:r>
              <a:rPr lang="en-US" dirty="0" smtClean="0"/>
              <a:t>Examples:</a:t>
            </a:r>
            <a:endParaRPr lang="en-US" b="1" dirty="0" smtClean="0">
              <a:solidFill>
                <a:srgbClr val="7030A0"/>
              </a:solidFill>
              <a:latin typeface="Times New Roman" pitchFamily="18" charset="0"/>
            </a:endParaRPr>
          </a:p>
          <a:p>
            <a:pPr>
              <a:lnSpc>
                <a:spcPct val="200000"/>
              </a:lnSpc>
            </a:pPr>
            <a:r>
              <a:rPr lang="en-US" b="1" dirty="0" smtClean="0">
                <a:solidFill>
                  <a:srgbClr val="7030A0"/>
                </a:solidFill>
                <a:latin typeface="Times New Roman" pitchFamily="18" charset="0"/>
              </a:rPr>
              <a:t>Bernstein, Mark. </a:t>
            </a:r>
            <a:r>
              <a:rPr lang="en-US" altLang="en-US" b="1" dirty="0" smtClean="0">
                <a:solidFill>
                  <a:srgbClr val="7030A0"/>
                </a:solidFill>
                <a:latin typeface="Times New Roman" pitchFamily="18" charset="0"/>
              </a:rPr>
              <a:t>“</a:t>
            </a:r>
            <a:r>
              <a:rPr lang="en-US" b="1" dirty="0" smtClean="0">
                <a:solidFill>
                  <a:srgbClr val="7030A0"/>
                </a:solidFill>
                <a:latin typeface="Times New Roman" pitchFamily="18" charset="0"/>
              </a:rPr>
              <a:t>10 Tips on Writing the Living Web.</a:t>
            </a:r>
            <a:r>
              <a:rPr lang="en-US" altLang="en-US" b="1" dirty="0" smtClean="0">
                <a:solidFill>
                  <a:srgbClr val="7030A0"/>
                </a:solidFill>
                <a:latin typeface="Times New Roman" pitchFamily="18" charset="0"/>
              </a:rPr>
              <a:t>”</a:t>
            </a:r>
            <a:r>
              <a:rPr lang="en-US" altLang="ja-JP" b="1" dirty="0" smtClean="0">
                <a:solidFill>
                  <a:srgbClr val="7030A0"/>
                </a:solidFill>
                <a:latin typeface="Times New Roman" pitchFamily="18" charset="0"/>
              </a:rPr>
              <a:t> </a:t>
            </a:r>
            <a:r>
              <a:rPr lang="en-US" altLang="ja-JP" b="1" i="1" dirty="0" smtClean="0">
                <a:solidFill>
                  <a:srgbClr val="7030A0"/>
                </a:solidFill>
                <a:latin typeface="Times New Roman" pitchFamily="18" charset="0"/>
              </a:rPr>
              <a:t>A List Apart: 	For People Who Make Websites</a:t>
            </a:r>
            <a:r>
              <a:rPr lang="en-US" altLang="ja-JP" b="1" dirty="0" smtClean="0">
                <a:solidFill>
                  <a:srgbClr val="7030A0"/>
                </a:solidFill>
                <a:latin typeface="Times New Roman" pitchFamily="18" charset="0"/>
              </a:rPr>
              <a:t>. A List Apart Mag., 16 Aug. 2002. Web. 4 May 2009.</a:t>
            </a:r>
          </a:p>
          <a:p>
            <a:pPr>
              <a:lnSpc>
                <a:spcPct val="200000"/>
              </a:lnSpc>
            </a:pPr>
            <a:r>
              <a:rPr lang="en-US" b="1" dirty="0" err="1" smtClean="0">
                <a:solidFill>
                  <a:srgbClr val="7030A0"/>
                </a:solidFill>
                <a:latin typeface="Times New Roman" pitchFamily="18" charset="0"/>
              </a:rPr>
              <a:t>Felluga</a:t>
            </a:r>
            <a:r>
              <a:rPr lang="en-US" b="1" dirty="0" smtClean="0">
                <a:solidFill>
                  <a:srgbClr val="7030A0"/>
                </a:solidFill>
                <a:latin typeface="Times New Roman" pitchFamily="18" charset="0"/>
              </a:rPr>
              <a:t>, Dino. </a:t>
            </a:r>
            <a:r>
              <a:rPr lang="en-US" b="1" i="1" dirty="0" smtClean="0">
                <a:solidFill>
                  <a:srgbClr val="7030A0"/>
                </a:solidFill>
                <a:latin typeface="Times New Roman" pitchFamily="18" charset="0"/>
              </a:rPr>
              <a:t>Guide to Literary and Critical Theory</a:t>
            </a:r>
            <a:r>
              <a:rPr lang="en-US" b="1" dirty="0" smtClean="0">
                <a:solidFill>
                  <a:srgbClr val="7030A0"/>
                </a:solidFill>
                <a:latin typeface="Times New Roman" pitchFamily="18" charset="0"/>
              </a:rPr>
              <a:t>. Purdue U, 28 	Nov. 2003. Web. 10 May 2006.</a:t>
            </a:r>
          </a:p>
          <a:p>
            <a:pPr>
              <a:lnSpc>
                <a:spcPct val="200000"/>
              </a:lnSpc>
            </a:pPr>
            <a:r>
              <a:rPr lang="en-US" altLang="en-US" b="1" dirty="0" smtClean="0">
                <a:solidFill>
                  <a:srgbClr val="7030A0"/>
                </a:solidFill>
                <a:latin typeface="Times New Roman" pitchFamily="18" charset="0"/>
              </a:rPr>
              <a:t>“</a:t>
            </a:r>
            <a:r>
              <a:rPr lang="en-US" b="1" dirty="0" smtClean="0">
                <a:solidFill>
                  <a:srgbClr val="7030A0"/>
                </a:solidFill>
                <a:latin typeface="Times New Roman" pitchFamily="18" charset="0"/>
              </a:rPr>
              <a:t>How to Make Vegetarian Chili.</a:t>
            </a:r>
            <a:r>
              <a:rPr lang="en-US" altLang="en-US" b="1" dirty="0" smtClean="0">
                <a:solidFill>
                  <a:srgbClr val="7030A0"/>
                </a:solidFill>
                <a:latin typeface="Times New Roman" pitchFamily="18" charset="0"/>
              </a:rPr>
              <a:t>”</a:t>
            </a:r>
            <a:r>
              <a:rPr lang="en-US" b="1" dirty="0" smtClean="0">
                <a:solidFill>
                  <a:srgbClr val="7030A0"/>
                </a:solidFill>
                <a:latin typeface="Times New Roman" pitchFamily="18" charset="0"/>
              </a:rPr>
              <a:t> </a:t>
            </a:r>
            <a:r>
              <a:rPr lang="en-US" b="1" i="1" dirty="0" smtClean="0">
                <a:solidFill>
                  <a:srgbClr val="7030A0"/>
                </a:solidFill>
                <a:latin typeface="Times New Roman" pitchFamily="18" charset="0"/>
              </a:rPr>
              <a:t>eHow.com</a:t>
            </a:r>
            <a:r>
              <a:rPr lang="en-US" b="1" dirty="0" smtClean="0">
                <a:solidFill>
                  <a:srgbClr val="7030A0"/>
                </a:solidFill>
                <a:latin typeface="Times New Roman" pitchFamily="18" charset="0"/>
              </a:rPr>
              <a:t>. </a:t>
            </a:r>
            <a:r>
              <a:rPr lang="en-US" b="1" dirty="0" err="1" smtClean="0">
                <a:solidFill>
                  <a:srgbClr val="7030A0"/>
                </a:solidFill>
                <a:latin typeface="Times New Roman" pitchFamily="18" charset="0"/>
              </a:rPr>
              <a:t>eHow</a:t>
            </a:r>
            <a:r>
              <a:rPr lang="en-US" b="1" dirty="0" smtClean="0">
                <a:solidFill>
                  <a:srgbClr val="7030A0"/>
                </a:solidFill>
                <a:latin typeface="Times New Roman" pitchFamily="18" charset="0"/>
              </a:rPr>
              <a:t>. </a:t>
            </a:r>
            <a:r>
              <a:rPr lang="en-US" b="1" dirty="0" err="1" smtClean="0">
                <a:solidFill>
                  <a:srgbClr val="7030A0"/>
                </a:solidFill>
                <a:latin typeface="Times New Roman" pitchFamily="18" charset="0"/>
              </a:rPr>
              <a:t>n.d</a:t>
            </a:r>
            <a:r>
              <a:rPr lang="en-US" b="1" dirty="0" smtClean="0">
                <a:solidFill>
                  <a:srgbClr val="7030A0"/>
                </a:solidFill>
                <a:latin typeface="Times New Roman" pitchFamily="18" charset="0"/>
              </a:rPr>
              <a:t>. Web. 24 Feb. 2009</a:t>
            </a:r>
            <a:r>
              <a:rPr lang="en-US" dirty="0" smtClean="0">
                <a:solidFill>
                  <a:schemeClr val="accent2"/>
                </a:solidFill>
                <a:latin typeface="Times New Roman" pitchFamily="18" charset="0"/>
              </a:rPr>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Need Help ??? have no fear…</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685800" y="2967335"/>
            <a:ext cx="8001000" cy="3046988"/>
          </a:xfrm>
          <a:prstGeom prst="rect">
            <a:avLst/>
          </a:prstGeom>
        </p:spPr>
        <p:txBody>
          <a:bodyPr wrap="square">
            <a:spAutoFit/>
          </a:bodyPr>
          <a:lstStyle/>
          <a:p>
            <a:r>
              <a:rPr lang="en-US" sz="4800" b="1" dirty="0" smtClean="0">
                <a:latin typeface="Arial" pitchFamily="34" charset="0"/>
                <a:cs typeface="Arial" pitchFamily="34" charset="0"/>
              </a:rPr>
              <a:t>The Purdue OWL</a:t>
            </a:r>
            <a:r>
              <a:rPr lang="en-US" sz="4800" b="1" dirty="0" smtClean="0">
                <a:latin typeface="Arial" pitchFamily="34" charset="0"/>
                <a:cs typeface="Arial" pitchFamily="34" charset="0"/>
                <a:hlinkClick r:id="rId2"/>
              </a:rPr>
              <a:t>http://owl.english.purdue.edu</a:t>
            </a:r>
            <a:r>
              <a:rPr lang="en-US" sz="4800" b="1" dirty="0" smtClean="0">
                <a:latin typeface="Arial" pitchFamily="34" charset="0"/>
                <a:cs typeface="Arial" pitchFamily="34" charset="0"/>
              </a:rPr>
              <a:t>  </a:t>
            </a:r>
            <a:br>
              <a:rPr lang="en-US" sz="4800" b="1" dirty="0" smtClean="0">
                <a:latin typeface="Arial" pitchFamily="34" charset="0"/>
                <a:cs typeface="Arial" pitchFamily="34" charset="0"/>
              </a:rPr>
            </a:b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8229600" cy="1066800"/>
          </a:xfrm>
        </p:spPr>
        <p:txBody>
          <a:bodyPr>
            <a:normAutofit fontScale="90000"/>
          </a:bodyPr>
          <a:lstStyle/>
          <a:p>
            <a:r>
              <a:rPr lang="en-US" b="1" dirty="0" smtClean="0"/>
              <a:t>In-text citations: Author-page style</a:t>
            </a:r>
            <a:br>
              <a:rPr lang="en-US" b="1" dirty="0" smtClean="0"/>
            </a:br>
            <a:endParaRPr lang="en-US" dirty="0"/>
          </a:p>
        </p:txBody>
      </p:sp>
      <p:sp>
        <p:nvSpPr>
          <p:cNvPr id="5" name="Content Placeholder 4"/>
          <p:cNvSpPr>
            <a:spLocks noGrp="1"/>
          </p:cNvSpPr>
          <p:nvPr>
            <p:ph idx="1"/>
          </p:nvPr>
        </p:nvSpPr>
        <p:spPr>
          <a:xfrm>
            <a:off x="457200" y="1066800"/>
            <a:ext cx="8229600" cy="5562600"/>
          </a:xfrm>
        </p:spPr>
        <p:txBody>
          <a:bodyPr>
            <a:normAutofit fontScale="77500" lnSpcReduction="20000"/>
          </a:bodyPr>
          <a:lstStyle/>
          <a:p>
            <a:r>
              <a:rPr lang="en-US" dirty="0" smtClean="0"/>
              <a:t>MLA </a:t>
            </a:r>
            <a:r>
              <a:rPr lang="en-US" dirty="0"/>
              <a:t>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 For example</a:t>
            </a:r>
            <a:r>
              <a:rPr lang="en-US" dirty="0" smtClean="0"/>
              <a:t>:</a:t>
            </a:r>
          </a:p>
          <a:p>
            <a:endParaRPr lang="en-US" dirty="0"/>
          </a:p>
          <a:p>
            <a:r>
              <a:rPr lang="en-US" sz="3400" b="1" dirty="0">
                <a:solidFill>
                  <a:srgbClr val="7030A0"/>
                </a:solidFill>
              </a:rPr>
              <a:t>Wordsworth stated that Romantic poetry was marked by a "spontaneous overflow of powerful feelings" (263). </a:t>
            </a:r>
            <a:endParaRPr lang="en-US" sz="3400" b="1" dirty="0" smtClean="0">
              <a:solidFill>
                <a:srgbClr val="7030A0"/>
              </a:solidFill>
            </a:endParaRPr>
          </a:p>
          <a:p>
            <a:r>
              <a:rPr lang="en-US" sz="3400" b="1" dirty="0" smtClean="0">
                <a:solidFill>
                  <a:srgbClr val="7030A0"/>
                </a:solidFill>
              </a:rPr>
              <a:t>Romantic </a:t>
            </a:r>
            <a:r>
              <a:rPr lang="en-US" sz="3400" b="1" dirty="0">
                <a:solidFill>
                  <a:srgbClr val="7030A0"/>
                </a:solidFill>
              </a:rPr>
              <a:t>poetry is characterized by the "spontaneous overflow of powerful feelings" (Wordsworth 263).</a:t>
            </a:r>
          </a:p>
          <a:p>
            <a:r>
              <a:rPr lang="en-US" sz="3400" b="1" dirty="0">
                <a:solidFill>
                  <a:srgbClr val="7030A0"/>
                </a:solidFill>
              </a:rPr>
              <a:t>Wordsworth extensively explored the role of emotion in the creative process (263).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r>
              <a:rPr lang="en-US" b="1" dirty="0" smtClean="0"/>
              <a:t/>
            </a:r>
            <a:br>
              <a:rPr lang="en-US" b="1" dirty="0" smtClean="0"/>
            </a:br>
            <a:r>
              <a:rPr lang="en-US" b="1" dirty="0" smtClean="0"/>
              <a:t>In-text </a:t>
            </a:r>
            <a:r>
              <a:rPr lang="en-US" b="1" dirty="0"/>
              <a:t>citations for print sources with no known author</a:t>
            </a:r>
            <a:br>
              <a:rPr lang="en-US" b="1" dirty="0"/>
            </a:br>
            <a:endParaRPr lang="en-US" dirty="0"/>
          </a:p>
        </p:txBody>
      </p:sp>
      <p:sp>
        <p:nvSpPr>
          <p:cNvPr id="3" name="Content Placeholder 2"/>
          <p:cNvSpPr>
            <a:spLocks noGrp="1"/>
          </p:cNvSpPr>
          <p:nvPr>
            <p:ph idx="1"/>
          </p:nvPr>
        </p:nvSpPr>
        <p:spPr>
          <a:xfrm>
            <a:off x="0" y="1600200"/>
            <a:ext cx="9144000" cy="5029200"/>
          </a:xfrm>
        </p:spPr>
        <p:txBody>
          <a:bodyPr>
            <a:normAutofit lnSpcReduction="10000"/>
          </a:bodyPr>
          <a:lstStyle/>
          <a:p>
            <a:r>
              <a:rPr lang="en-US" dirty="0"/>
              <a:t>When a source has no known author, use a shortened title of the work instead of an author name. Place the title in quotation marks if it's a short work (such as an article) or italicize it if it's a longer work (e.g. plays, books, television shows, entire Web sites) and provide a page number.</a:t>
            </a:r>
          </a:p>
          <a:p>
            <a:r>
              <a:rPr lang="en-US" b="1" dirty="0">
                <a:solidFill>
                  <a:srgbClr val="7030A0"/>
                </a:solidFill>
              </a:rPr>
              <a:t>We see so many global warming hotspots in North America likely because this region has "more readily accessible climatic data and more comprehensive programs to monitor and study environmental change . . ." ("Impact of Global Warming" 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
            </a:r>
            <a:br>
              <a:rPr lang="en-US" b="1" dirty="0" smtClean="0"/>
            </a:br>
            <a:r>
              <a:rPr lang="en-US" b="1" dirty="0" smtClean="0"/>
              <a:t>In-text citations for print sources with known author</a:t>
            </a:r>
            <a:br>
              <a:rPr lang="en-US" b="1" dirty="0" smtClean="0"/>
            </a:b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For </a:t>
            </a:r>
            <a:r>
              <a:rPr lang="en-US" dirty="0"/>
              <a:t>Print sources like books, magazines, scholarly journal articles, and newspapers, provide a signal word or phrase (usually the author’s last name) and a page number. If you provide the signal word/phrase in the sentence, you do not need to include it in the parenthetical citation.</a:t>
            </a:r>
          </a:p>
          <a:p>
            <a:r>
              <a:rPr lang="en-US" b="1" dirty="0">
                <a:solidFill>
                  <a:srgbClr val="7030A0"/>
                </a:solidFill>
              </a:rPr>
              <a:t>Human beings have been described by Kenneth Burke as "symbol-using animals" (3).</a:t>
            </a:r>
          </a:p>
          <a:p>
            <a:r>
              <a:rPr lang="en-US" b="1" dirty="0">
                <a:solidFill>
                  <a:srgbClr val="7030A0"/>
                </a:solidFill>
              </a:rPr>
              <a:t>Human beings have been described as "symbol-using animals" (Burke </a:t>
            </a:r>
            <a:r>
              <a:rPr lang="en-US" dirty="0"/>
              <a:t>3).</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smtClean="0"/>
              <a:t/>
            </a:r>
            <a:br>
              <a:rPr lang="en-US" b="1" dirty="0" smtClean="0"/>
            </a:br>
            <a:r>
              <a:rPr lang="en-US" b="1" dirty="0" smtClean="0"/>
              <a:t>Citing </a:t>
            </a:r>
            <a:r>
              <a:rPr lang="en-US" b="1" dirty="0"/>
              <a:t>non-print or sources from the Internet</a:t>
            </a:r>
            <a:br>
              <a:rPr lang="en-US" b="1" dirty="0"/>
            </a:br>
            <a:endParaRPr lang="en-US" dirty="0"/>
          </a:p>
        </p:txBody>
      </p:sp>
      <p:sp>
        <p:nvSpPr>
          <p:cNvPr id="3" name="Content Placeholder 2"/>
          <p:cNvSpPr>
            <a:spLocks noGrp="1"/>
          </p:cNvSpPr>
          <p:nvPr>
            <p:ph idx="1"/>
          </p:nvPr>
        </p:nvSpPr>
        <p:spPr>
          <a:xfrm>
            <a:off x="152400" y="1524000"/>
            <a:ext cx="8839200" cy="5334000"/>
          </a:xfrm>
        </p:spPr>
        <p:txBody>
          <a:bodyPr>
            <a:noAutofit/>
          </a:bodyPr>
          <a:lstStyle/>
          <a:p>
            <a:r>
              <a:rPr lang="en-US" sz="2400" dirty="0"/>
              <a:t>For electronic and Internet sources, follow the following guidelines:</a:t>
            </a:r>
          </a:p>
          <a:p>
            <a:r>
              <a:rPr lang="en-US" sz="2400" dirty="0"/>
              <a:t>Include in the text the first item that appears in the Work Cited entry that corresponds to the citation (e.g. author name, article name, website name, film name).</a:t>
            </a:r>
          </a:p>
          <a:p>
            <a:r>
              <a:rPr lang="en-US" sz="2400" dirty="0"/>
              <a:t>You do not need to give paragraph numbers or page numbers based on your Web browser’s print preview function.</a:t>
            </a:r>
          </a:p>
          <a:p>
            <a:r>
              <a:rPr lang="en-US" sz="2400" dirty="0"/>
              <a:t>Unless you must list the Web site name in the signal phrase in order to get the reader to the appropriate entry</a:t>
            </a:r>
            <a:r>
              <a:rPr lang="en-US" sz="2400" b="1" dirty="0">
                <a:solidFill>
                  <a:srgbClr val="FF0000"/>
                </a:solidFill>
              </a:rPr>
              <a:t>, do not include URLs in-text.</a:t>
            </a:r>
            <a:r>
              <a:rPr lang="en-US" sz="2400" dirty="0"/>
              <a:t> Only provide partial URLs such as when the name of the site includes, for example</a:t>
            </a:r>
            <a:r>
              <a:rPr lang="en-US" sz="2400" b="1" dirty="0">
                <a:solidFill>
                  <a:srgbClr val="FF0000"/>
                </a:solidFill>
              </a:rPr>
              <a:t>, a domain name, like</a:t>
            </a:r>
            <a:r>
              <a:rPr lang="en-US" sz="2400" b="1" i="1" dirty="0">
                <a:solidFill>
                  <a:srgbClr val="FF0000"/>
                </a:solidFill>
              </a:rPr>
              <a:t>CNN.com</a:t>
            </a:r>
            <a:r>
              <a:rPr lang="en-US" sz="2400" b="1" dirty="0">
                <a:solidFill>
                  <a:srgbClr val="FF0000"/>
                </a:solidFill>
              </a:rPr>
              <a:t> or </a:t>
            </a:r>
            <a:r>
              <a:rPr lang="en-US" sz="2400" b="1" i="1" dirty="0">
                <a:solidFill>
                  <a:srgbClr val="FF0000"/>
                </a:solidFill>
              </a:rPr>
              <a:t>Forbes.com</a:t>
            </a:r>
            <a:r>
              <a:rPr lang="en-US" sz="2400" b="1" dirty="0">
                <a:solidFill>
                  <a:srgbClr val="FF0000"/>
                </a:solidFill>
              </a:rPr>
              <a:t> as opposed to writing out http://www.cnn.com or http://www.forbes.com</a:t>
            </a:r>
            <a:r>
              <a:rPr lang="en-US" sz="2400" dirty="0"/>
              <a:t>.</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457200"/>
            <a:ext cx="8229600" cy="1069848"/>
          </a:xfrm>
        </p:spPr>
        <p:txBody>
          <a:bodyPr/>
          <a:lstStyle/>
          <a:p>
            <a:pPr eaLnBrk="1" hangingPunct="1"/>
            <a:r>
              <a:rPr lang="en-US" dirty="0" smtClean="0"/>
              <a:t>Format: General Guidelines</a:t>
            </a:r>
          </a:p>
        </p:txBody>
      </p:sp>
      <p:sp>
        <p:nvSpPr>
          <p:cNvPr id="16386" name="Rectangle 4"/>
          <p:cNvSpPr>
            <a:spLocks noChangeArrowheads="1"/>
          </p:cNvSpPr>
          <p:nvPr/>
        </p:nvSpPr>
        <p:spPr bwMode="auto">
          <a:xfrm>
            <a:off x="381000" y="1143000"/>
            <a:ext cx="8229600" cy="557371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sz="1200" dirty="0">
              <a:ea typeface="ヒラギノ角ゴ Pro W3" charset="-128"/>
            </a:endParaRPr>
          </a:p>
          <a:p>
            <a:pPr>
              <a:lnSpc>
                <a:spcPct val="150000"/>
              </a:lnSpc>
              <a:buFont typeface="Wingdings" pitchFamily="2" charset="2"/>
              <a:buChar char="Ø"/>
            </a:pPr>
            <a:r>
              <a:rPr lang="en-US" dirty="0">
                <a:ea typeface="ヒラギノ角ゴ Pro W3" charset="-128"/>
              </a:rPr>
              <a:t> </a:t>
            </a:r>
            <a:r>
              <a:rPr lang="en-US" dirty="0"/>
              <a:t>Type on white 8.5</a:t>
            </a:r>
            <a:r>
              <a:rPr lang="en-US" altLang="ja-JP" dirty="0"/>
              <a:t>“ x 11“ paper</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Double-space everything</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Use 12 pt. Times New Roman font (or similar font)</a:t>
            </a:r>
          </a:p>
          <a:p>
            <a:pPr>
              <a:lnSpc>
                <a:spcPct val="150000"/>
              </a:lnSpc>
              <a:buFont typeface="Wingdings" pitchFamily="2" charset="2"/>
              <a:buNone/>
            </a:pPr>
            <a:endParaRPr lang="en-US" sz="1200" dirty="0">
              <a:ea typeface="ヒラギノ角ゴ Pro W3" charset="-128"/>
            </a:endParaRPr>
          </a:p>
          <a:p>
            <a:pPr>
              <a:lnSpc>
                <a:spcPct val="150000"/>
              </a:lnSpc>
              <a:buFont typeface="Wingdings" pitchFamily="2" charset="2"/>
              <a:buChar char="Ø"/>
            </a:pPr>
            <a:r>
              <a:rPr lang="en-US" dirty="0"/>
              <a:t> Leave only one space after punctuation</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Set all margins to 1 inch on all sides</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Indent the first line of paragraphs one half-inch</a:t>
            </a:r>
          </a:p>
          <a:p>
            <a:pPr>
              <a:lnSpc>
                <a:spcPct val="150000"/>
              </a:lnSpc>
              <a:buFont typeface="Wingdings" pitchFamily="2" charset="2"/>
              <a:buChar char="Ø"/>
            </a:pP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0" y="274638"/>
            <a:ext cx="8229600" cy="1143000"/>
          </a:xfrm>
        </p:spPr>
        <p:txBody>
          <a:bodyPr/>
          <a:lstStyle/>
          <a:p>
            <a:pPr eaLnBrk="1" hangingPunct="1"/>
            <a:r>
              <a:rPr lang="en-US" smtClean="0"/>
              <a:t>Formatting the 1st Page</a:t>
            </a:r>
          </a:p>
        </p:txBody>
      </p:sp>
      <p:sp>
        <p:nvSpPr>
          <p:cNvPr id="20482" name="Rectangle 4"/>
          <p:cNvSpPr>
            <a:spLocks noChangeArrowheads="1"/>
          </p:cNvSpPr>
          <p:nvPr/>
        </p:nvSpPr>
        <p:spPr bwMode="auto">
          <a:xfrm>
            <a:off x="609600" y="1066800"/>
            <a:ext cx="7924800" cy="5602288"/>
          </a:xfrm>
          <a:prstGeom prst="rect">
            <a:avLst/>
          </a:prstGeom>
          <a:noFill/>
          <a:ln w="9525">
            <a:noFill/>
            <a:miter lim="800000"/>
            <a:headEnd/>
            <a:tailEnd/>
          </a:ln>
        </p:spPr>
        <p:txBody>
          <a:bodyPr>
            <a:spAutoFit/>
          </a:bodyPr>
          <a:lstStyle/>
          <a:p>
            <a:pPr marL="342900" indent="-342900">
              <a:lnSpc>
                <a:spcPct val="150000"/>
              </a:lnSpc>
              <a:buFont typeface="Wingdings" pitchFamily="2" charset="2"/>
              <a:buChar char="Ø"/>
            </a:pPr>
            <a:r>
              <a:rPr lang="en-US"/>
              <a:t>No title page</a:t>
            </a:r>
          </a:p>
          <a:p>
            <a:pPr marL="342900" indent="-342900">
              <a:lnSpc>
                <a:spcPct val="150000"/>
              </a:lnSpc>
              <a:buFont typeface="Wingdings" pitchFamily="2" charset="2"/>
              <a:buChar char="Ø"/>
            </a:pPr>
            <a:r>
              <a:rPr lang="en-US"/>
              <a:t>Double space everything</a:t>
            </a:r>
          </a:p>
          <a:p>
            <a:pPr marL="342900" indent="-342900">
              <a:lnSpc>
                <a:spcPct val="150000"/>
              </a:lnSpc>
              <a:buFont typeface="Wingdings" pitchFamily="2" charset="2"/>
              <a:buChar char="Ø"/>
            </a:pPr>
            <a:r>
              <a:rPr lang="en-US"/>
              <a:t>In the upper left corner of the 1st page, list your</a:t>
            </a:r>
          </a:p>
          <a:p>
            <a:pPr marL="342900" indent="-342900">
              <a:lnSpc>
                <a:spcPct val="150000"/>
              </a:lnSpc>
              <a:buFont typeface="Wingdings" pitchFamily="2" charset="2"/>
              <a:buChar char="Ø"/>
            </a:pPr>
            <a:r>
              <a:rPr lang="en-US"/>
              <a:t>name, your instructor's name, the course, and date</a:t>
            </a:r>
          </a:p>
          <a:p>
            <a:pPr marL="342900" indent="-342900">
              <a:lnSpc>
                <a:spcPct val="150000"/>
              </a:lnSpc>
              <a:buFont typeface="Wingdings" pitchFamily="2" charset="2"/>
              <a:buChar char="Ø"/>
            </a:pPr>
            <a:r>
              <a:rPr lang="en-US"/>
              <a:t> Center the paper title (use standard caps but no underlining, italics, quote, or bold)</a:t>
            </a:r>
          </a:p>
          <a:p>
            <a:pPr marL="342900" indent="-342900">
              <a:lnSpc>
                <a:spcPct val="150000"/>
              </a:lnSpc>
              <a:buFont typeface="Wingdings" pitchFamily="2" charset="2"/>
              <a:buChar char="Ø"/>
            </a:pPr>
            <a:r>
              <a:rPr lang="en-US"/>
              <a:t>Create a header in the upper right corner at half inch from the top and one inch from the right of the page (include your last name and page number)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0" y="274638"/>
            <a:ext cx="8229600" cy="1143000"/>
          </a:xfrm>
        </p:spPr>
        <p:txBody>
          <a:bodyPr/>
          <a:lstStyle/>
          <a:p>
            <a:pPr eaLnBrk="1" hangingPunct="1"/>
            <a:r>
              <a:rPr lang="en-US" smtClean="0"/>
              <a:t>Sample 1st Page</a:t>
            </a:r>
          </a:p>
        </p:txBody>
      </p:sp>
      <p:pic>
        <p:nvPicPr>
          <p:cNvPr id="22530" name="Picture 5"/>
          <p:cNvPicPr>
            <a:picLocks noChangeAspect="1" noChangeArrowheads="1"/>
          </p:cNvPicPr>
          <p:nvPr/>
        </p:nvPicPr>
        <p:blipFill>
          <a:blip r:embed="rId3" cstate="print"/>
          <a:srcRect/>
          <a:stretch>
            <a:fillRect/>
          </a:stretch>
        </p:blipFill>
        <p:spPr bwMode="auto">
          <a:xfrm>
            <a:off x="1371600" y="1143000"/>
            <a:ext cx="6197600" cy="5118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0" y="274638"/>
            <a:ext cx="8229600" cy="1143000"/>
          </a:xfrm>
        </p:spPr>
        <p:txBody>
          <a:bodyPr/>
          <a:lstStyle/>
          <a:p>
            <a:pPr eaLnBrk="1" hangingPunct="1"/>
            <a:r>
              <a:rPr lang="en-US" smtClean="0"/>
              <a:t>Author-Page Style</a:t>
            </a:r>
          </a:p>
        </p:txBody>
      </p:sp>
      <p:sp>
        <p:nvSpPr>
          <p:cNvPr id="30722" name="Rectangle 4"/>
          <p:cNvSpPr>
            <a:spLocks noChangeArrowheads="1"/>
          </p:cNvSpPr>
          <p:nvPr/>
        </p:nvSpPr>
        <p:spPr bwMode="auto">
          <a:xfrm>
            <a:off x="381000" y="1066800"/>
            <a:ext cx="8305800" cy="4921250"/>
          </a:xfrm>
          <a:prstGeom prst="rect">
            <a:avLst/>
          </a:prstGeom>
          <a:noFill/>
          <a:ln w="9525">
            <a:noFill/>
            <a:miter lim="800000"/>
            <a:headEnd/>
            <a:tailEnd/>
          </a:ln>
        </p:spPr>
        <p:txBody>
          <a:bodyPr>
            <a:spAutoFit/>
          </a:bodyPr>
          <a:lstStyle/>
          <a:p>
            <a:pPr>
              <a:lnSpc>
                <a:spcPct val="160000"/>
              </a:lnSpc>
              <a:buFont typeface="Wingdings" pitchFamily="2" charset="2"/>
              <a:buNone/>
            </a:pPr>
            <a:r>
              <a:rPr lang="en-US" sz="2200"/>
              <a:t>In-text Example:</a:t>
            </a:r>
          </a:p>
          <a:p>
            <a:pPr>
              <a:lnSpc>
                <a:spcPct val="160000"/>
              </a:lnSpc>
              <a:buFont typeface="Wingdings" pitchFamily="2" charset="2"/>
              <a:buNone/>
            </a:pPr>
            <a:r>
              <a:rPr lang="en-US" sz="2200">
                <a:solidFill>
                  <a:schemeClr val="accent2"/>
                </a:solidFill>
                <a:latin typeface="Times New Roman" pitchFamily="18" charset="0"/>
              </a:rPr>
              <a:t>Wordsworth stated that Romantic poetry was marked by a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spontaneous overflow of powerful feelings</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(263).</a:t>
            </a:r>
            <a:endParaRPr lang="en-US" sz="2200">
              <a:solidFill>
                <a:schemeClr val="accent2"/>
              </a:solidFill>
            </a:endParaRPr>
          </a:p>
          <a:p>
            <a:pPr>
              <a:lnSpc>
                <a:spcPct val="160000"/>
              </a:lnSpc>
              <a:buFont typeface="Wingdings" pitchFamily="2" charset="2"/>
              <a:buNone/>
            </a:pPr>
            <a:r>
              <a:rPr lang="en-US" sz="2200">
                <a:solidFill>
                  <a:schemeClr val="accent2"/>
                </a:solidFill>
                <a:latin typeface="Times New Roman" pitchFamily="18" charset="0"/>
              </a:rPr>
              <a:t>Romantic poetry is characterized by the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spontaneous overflow of powerful feelings</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(Wordsworth 263).</a:t>
            </a:r>
            <a:r>
              <a:rPr lang="en-US" sz="2200">
                <a:solidFill>
                  <a:schemeClr val="accent2"/>
                </a:solidFill>
              </a:rPr>
              <a:t> </a:t>
            </a:r>
            <a:r>
              <a:rPr lang="en-US" sz="2200">
                <a:solidFill>
                  <a:schemeClr val="accent2"/>
                </a:solidFill>
                <a:latin typeface="Times New Roman" pitchFamily="18" charset="0"/>
              </a:rPr>
              <a:t>Wordsworth extensively explored the role of emotion in the creative process (263).</a:t>
            </a:r>
            <a:endParaRPr lang="en-US" sz="2200"/>
          </a:p>
          <a:p>
            <a:pPr>
              <a:lnSpc>
                <a:spcPct val="160000"/>
              </a:lnSpc>
              <a:buFont typeface="Wingdings" pitchFamily="2" charset="2"/>
              <a:buNone/>
            </a:pPr>
            <a:r>
              <a:rPr lang="en-US" sz="2200"/>
              <a:t>Corresponding Works Cited Entry:</a:t>
            </a:r>
          </a:p>
          <a:p>
            <a:pPr>
              <a:lnSpc>
                <a:spcPct val="160000"/>
              </a:lnSpc>
              <a:buFont typeface="Wingdings" pitchFamily="2" charset="2"/>
              <a:buNone/>
            </a:pPr>
            <a:r>
              <a:rPr lang="en-US" sz="2200">
                <a:solidFill>
                  <a:schemeClr val="accent2"/>
                </a:solidFill>
                <a:latin typeface="Times New Roman" pitchFamily="18" charset="0"/>
              </a:rPr>
              <a:t>Wordsworth, William. </a:t>
            </a:r>
            <a:r>
              <a:rPr lang="en-US" sz="2200" i="1">
                <a:solidFill>
                  <a:schemeClr val="accent2"/>
                </a:solidFill>
                <a:latin typeface="Times New Roman" pitchFamily="18" charset="0"/>
              </a:rPr>
              <a:t>Lyrical Ballads</a:t>
            </a:r>
            <a:r>
              <a:rPr lang="en-US" sz="2200">
                <a:solidFill>
                  <a:schemeClr val="accent2"/>
                </a:solidFill>
                <a:latin typeface="Times New Roman" pitchFamily="18" charset="0"/>
              </a:rPr>
              <a:t>. London: Oxford</a:t>
            </a:r>
          </a:p>
          <a:p>
            <a:pPr>
              <a:lnSpc>
                <a:spcPct val="160000"/>
              </a:lnSpc>
              <a:buFont typeface="Wingdings" pitchFamily="2" charset="2"/>
              <a:buNone/>
            </a:pPr>
            <a:r>
              <a:rPr lang="en-US" sz="2200">
                <a:solidFill>
                  <a:schemeClr val="accent2"/>
                </a:solidFill>
                <a:latin typeface="Times New Roman" pitchFamily="18" charset="0"/>
              </a:rPr>
              <a:t>     UP, 1967. Print.</a:t>
            </a:r>
            <a:endParaRPr lang="en-US" sz="220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TotalTime>
  <Words>3119</Words>
  <Application>Microsoft Office PowerPoint</Application>
  <PresentationFormat>On-screen Show (4:3)</PresentationFormat>
  <Paragraphs>176</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MLA Format Examples</vt:lpstr>
      <vt:lpstr>In-text citations: Author-page style </vt:lpstr>
      <vt:lpstr> In-text citations for print sources with no known author </vt:lpstr>
      <vt:lpstr> In-text citations for print sources with known author </vt:lpstr>
      <vt:lpstr> Citing non-print or sources from the Internet </vt:lpstr>
      <vt:lpstr>Format: General Guidelines</vt:lpstr>
      <vt:lpstr>Formatting the 1st Page</vt:lpstr>
      <vt:lpstr>Sample 1st Page</vt:lpstr>
      <vt:lpstr>Author-Page Style</vt:lpstr>
      <vt:lpstr>Slide 10</vt:lpstr>
      <vt:lpstr>Slide 11</vt:lpstr>
      <vt:lpstr>Other In-Text Citations 7</vt:lpstr>
      <vt:lpstr>Formatting Short Quotations</vt:lpstr>
      <vt:lpstr>Formatting Long Quotations</vt:lpstr>
      <vt:lpstr>Adding/Omitting Words</vt:lpstr>
      <vt:lpstr>Works Cited Page: The Basics</vt:lpstr>
      <vt:lpstr>Web Source Format: </vt:lpstr>
      <vt:lpstr>Still Need Help ??? have no fear…</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Format Examples</dc:title>
  <dc:creator>msenff</dc:creator>
  <cp:lastModifiedBy>msenff</cp:lastModifiedBy>
  <cp:revision>6</cp:revision>
  <dcterms:created xsi:type="dcterms:W3CDTF">2014-04-23T15:31:49Z</dcterms:created>
  <dcterms:modified xsi:type="dcterms:W3CDTF">2014-04-23T15:55:19Z</dcterms:modified>
</cp:coreProperties>
</file>