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9" r:id="rId2"/>
    <p:sldId id="271" r:id="rId3"/>
    <p:sldId id="256" r:id="rId4"/>
    <p:sldId id="257" r:id="rId5"/>
    <p:sldId id="263" r:id="rId6"/>
    <p:sldId id="264" r:id="rId7"/>
    <p:sldId id="265" r:id="rId8"/>
    <p:sldId id="266" r:id="rId9"/>
    <p:sldId id="267" r:id="rId10"/>
    <p:sldId id="268" r:id="rId11"/>
    <p:sldId id="269" r:id="rId12"/>
    <p:sldId id="286" r:id="rId13"/>
    <p:sldId id="287" r:id="rId14"/>
    <p:sldId id="288" r:id="rId15"/>
    <p:sldId id="270" r:id="rId16"/>
    <p:sldId id="272" r:id="rId17"/>
    <p:sldId id="282" r:id="rId18"/>
    <p:sldId id="283" r:id="rId19"/>
    <p:sldId id="284" r:id="rId20"/>
    <p:sldId id="285" r:id="rId21"/>
    <p:sldId id="278" r:id="rId22"/>
    <p:sldId id="279" r:id="rId23"/>
    <p:sldId id="293" r:id="rId24"/>
    <p:sldId id="292" r:id="rId25"/>
    <p:sldId id="280" r:id="rId26"/>
    <p:sldId id="281" r:id="rId27"/>
    <p:sldId id="289" r:id="rId28"/>
    <p:sldId id="290" r:id="rId29"/>
    <p:sldId id="291"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51590C-BACC-4301-A3E6-99B6A0A888DC}" type="datetimeFigureOut">
              <a:rPr lang="en-US" smtClean="0"/>
              <a:t>11/6/2018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A56BB72-2E47-4366-9AB8-C810711FD19A}" type="slidenum">
              <a:rPr lang="en-US" smtClean="0"/>
              <a:t>‹#›</a:t>
            </a:fld>
            <a:endParaRPr lang="en-US"/>
          </a:p>
        </p:txBody>
      </p:sp>
    </p:spTree>
    <p:extLst>
      <p:ext uri="{BB962C8B-B14F-4D97-AF65-F5344CB8AC3E}">
        <p14:creationId xmlns:p14="http://schemas.microsoft.com/office/powerpoint/2010/main" val="403965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550306-4380-4D28-99BA-D8BA38D90B22}" type="datetimeFigureOut">
              <a:rPr lang="en-US" smtClean="0"/>
              <a:t>11/6/2018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6BEED60-189A-45AA-A972-DB1CC0A77B54}" type="slidenum">
              <a:rPr lang="en-US" smtClean="0"/>
              <a:t>‹#›</a:t>
            </a:fld>
            <a:endParaRPr lang="en-US"/>
          </a:p>
        </p:txBody>
      </p:sp>
    </p:spTree>
    <p:extLst>
      <p:ext uri="{BB962C8B-B14F-4D97-AF65-F5344CB8AC3E}">
        <p14:creationId xmlns:p14="http://schemas.microsoft.com/office/powerpoint/2010/main" val="75404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524655D-84B1-4329-8669-33E9F946F4D6}" type="datetimeFigureOut">
              <a:rPr lang="en-US" smtClean="0"/>
              <a:t>11/6/2018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02215747-E276-4632-B095-4F9F0E2523A7}"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4655D-84B1-4329-8669-33E9F946F4D6}"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15747-E276-4632-B095-4F9F0E2523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4655D-84B1-4329-8669-33E9F946F4D6}"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15747-E276-4632-B095-4F9F0E2523A7}"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24655D-84B1-4329-8669-33E9F946F4D6}"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15747-E276-4632-B095-4F9F0E2523A7}"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524655D-84B1-4329-8669-33E9F946F4D6}" type="datetimeFigureOut">
              <a:rPr lang="en-US" smtClean="0"/>
              <a:t>11/6/2018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2215747-E276-4632-B095-4F9F0E2523A7}"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24655D-84B1-4329-8669-33E9F946F4D6}"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15747-E276-4632-B095-4F9F0E2523A7}"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24655D-84B1-4329-8669-33E9F946F4D6}"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15747-E276-4632-B095-4F9F0E2523A7}"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24655D-84B1-4329-8669-33E9F946F4D6}"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15747-E276-4632-B095-4F9F0E2523A7}"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4655D-84B1-4329-8669-33E9F946F4D6}"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15747-E276-4632-B095-4F9F0E2523A7}"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24655D-84B1-4329-8669-33E9F946F4D6}"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15747-E276-4632-B095-4F9F0E2523A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24655D-84B1-4329-8669-33E9F946F4D6}"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15747-E276-4632-B095-4F9F0E2523A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524655D-84B1-4329-8669-33E9F946F4D6}" type="datetimeFigureOut">
              <a:rPr lang="en-US" smtClean="0"/>
              <a:t>11/6/2018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2215747-E276-4632-B095-4F9F0E2523A7}"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1.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Intro to DIDLS</a:t>
            </a:r>
            <a:endParaRPr lang="en-US" dirty="0"/>
          </a:p>
        </p:txBody>
      </p:sp>
      <p:sp>
        <p:nvSpPr>
          <p:cNvPr id="5" name="Subtitle 4"/>
          <p:cNvSpPr>
            <a:spLocks noGrp="1"/>
          </p:cNvSpPr>
          <p:nvPr>
            <p:ph type="subTitle" idx="1"/>
          </p:nvPr>
        </p:nvSpPr>
        <p:spPr/>
        <p:txBody>
          <a:bodyPr/>
          <a:lstStyle/>
          <a:p>
            <a:r>
              <a:rPr lang="en-US" dirty="0" smtClean="0"/>
              <a:t>Analysis and Writing Practice</a:t>
            </a:r>
            <a:endParaRPr lang="en-US" dirty="0"/>
          </a:p>
        </p:txBody>
      </p:sp>
      <p:sp>
        <p:nvSpPr>
          <p:cNvPr id="2" name="Footer Placeholder 1"/>
          <p:cNvSpPr>
            <a:spLocks noGrp="1"/>
          </p:cNvSpPr>
          <p:nvPr>
            <p:ph type="ftr" sz="quarter" idx="11"/>
          </p:nvPr>
        </p:nvSpPr>
        <p:spPr>
          <a:xfrm>
            <a:off x="2898648" y="6355080"/>
            <a:ext cx="4187952" cy="365760"/>
          </a:xfrm>
        </p:spPr>
        <p:txBody>
          <a:bodyPr/>
          <a:lstStyle/>
          <a:p>
            <a:r>
              <a:rPr lang="en-US" dirty="0" smtClean="0"/>
              <a:t>Exercises adapted from Nancy Dean's </a:t>
            </a:r>
            <a:r>
              <a:rPr lang="en-US" i="1" dirty="0" smtClean="0"/>
              <a:t>Voice Lessons</a:t>
            </a:r>
            <a:endParaRPr lang="en-US" i="1" dirty="0"/>
          </a:p>
        </p:txBody>
      </p:sp>
    </p:spTree>
    <p:extLst>
      <p:ext uri="{BB962C8B-B14F-4D97-AF65-F5344CB8AC3E}">
        <p14:creationId xmlns:p14="http://schemas.microsoft.com/office/powerpoint/2010/main" val="755124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Imagery</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4992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a:xfrm>
            <a:off x="457200" y="1600200"/>
            <a:ext cx="8305800" cy="4800600"/>
          </a:xfrm>
        </p:spPr>
        <p:txBody>
          <a:bodyPr>
            <a:normAutofit lnSpcReduction="10000"/>
          </a:bodyPr>
          <a:lstStyle/>
          <a:p>
            <a:r>
              <a:rPr lang="en-US" dirty="0" smtClean="0"/>
              <a:t>Language that creates a very specific image</a:t>
            </a:r>
          </a:p>
          <a:p>
            <a:pPr marL="0" indent="0">
              <a:buNone/>
            </a:pPr>
            <a:r>
              <a:rPr lang="en-US" i="1" dirty="0" smtClean="0"/>
              <a:t>Techniques to consider…</a:t>
            </a:r>
          </a:p>
          <a:p>
            <a:r>
              <a:rPr lang="en-US" dirty="0" smtClean="0"/>
              <a:t>Alliteration</a:t>
            </a:r>
          </a:p>
          <a:p>
            <a:r>
              <a:rPr lang="en-US" dirty="0" smtClean="0"/>
              <a:t>Assonance and Consonance</a:t>
            </a:r>
          </a:p>
          <a:p>
            <a:r>
              <a:rPr lang="en-US" dirty="0" smtClean="0"/>
              <a:t>Onomatopoeia</a:t>
            </a:r>
          </a:p>
          <a:p>
            <a:r>
              <a:rPr lang="en-US" dirty="0" smtClean="0"/>
              <a:t>Simile and Metaphor</a:t>
            </a:r>
          </a:p>
          <a:p>
            <a:r>
              <a:rPr lang="en-US" dirty="0" smtClean="0"/>
              <a:t>Hyperbole and Understatement</a:t>
            </a:r>
          </a:p>
          <a:p>
            <a:r>
              <a:rPr lang="en-US" dirty="0" smtClean="0"/>
              <a:t>Personification</a:t>
            </a:r>
          </a:p>
          <a:p>
            <a:r>
              <a:rPr lang="en-US" dirty="0" smtClean="0"/>
              <a:t>Pun</a:t>
            </a:r>
          </a:p>
          <a:p>
            <a:r>
              <a:rPr lang="en-US" dirty="0" smtClean="0"/>
              <a:t>Analogy</a:t>
            </a:r>
          </a:p>
          <a:p>
            <a:r>
              <a:rPr lang="en-US" dirty="0" smtClean="0"/>
              <a:t>Oxymoron</a:t>
            </a:r>
          </a:p>
          <a:p>
            <a:pPr marL="0" indent="0">
              <a:buNone/>
            </a:pPr>
            <a:endParaRPr lang="en-US" dirty="0"/>
          </a:p>
        </p:txBody>
      </p:sp>
    </p:spTree>
    <p:extLst>
      <p:ext uri="{BB962C8B-B14F-4D97-AF65-F5344CB8AC3E}">
        <p14:creationId xmlns:p14="http://schemas.microsoft.com/office/powerpoint/2010/main" val="830388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Exercise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“She looked into the distance, and the old terror flamed up for an instant, then sank again. Edna heard her father’s voice and her sister Margaret’s. She heard the barking of an old dog that was chained to a sycamore tree. The spurs of the cavalry officer clanged as he walked across the porch. There was the hum of bees, and the musky odor of pinks filled the air.” –Kate Chopin</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The majority of the images here are auditory. What effect do these images have on the passage as a whole?</a:t>
            </a:r>
          </a:p>
          <a:p>
            <a:r>
              <a:rPr lang="en-US" dirty="0" smtClean="0"/>
              <a:t>Why does the author follow all of the images relating to sound with one relating to smell? What effect does this choice have on the reader?</a:t>
            </a:r>
          </a:p>
          <a:p>
            <a:pPr marL="0" indent="0">
              <a:buNone/>
            </a:pPr>
            <a:r>
              <a:rPr lang="en-US" b="1" dirty="0" smtClean="0"/>
              <a:t>Your Turn: </a:t>
            </a:r>
            <a:r>
              <a:rPr lang="en-US" dirty="0" smtClean="0"/>
              <a:t>Write a scene using mainly auditory imagery. Try to create an frightening mood, and use a smell to enhance this mood.</a:t>
            </a:r>
            <a:endParaRPr lang="en-US" b="1" dirty="0"/>
          </a:p>
        </p:txBody>
      </p:sp>
    </p:spTree>
    <p:extLst>
      <p:ext uri="{BB962C8B-B14F-4D97-AF65-F5344CB8AC3E}">
        <p14:creationId xmlns:p14="http://schemas.microsoft.com/office/powerpoint/2010/main" val="27251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Imagery Exercise</a:t>
            </a:r>
            <a:endParaRPr lang="en-US" dirty="0"/>
          </a:p>
        </p:txBody>
      </p:sp>
      <p:sp>
        <p:nvSpPr>
          <p:cNvPr id="6" name="Content Placeholder 5"/>
          <p:cNvSpPr>
            <a:spLocks noGrp="1"/>
          </p:cNvSpPr>
          <p:nvPr>
            <p:ph sz="quarter" idx="1"/>
          </p:nvPr>
        </p:nvSpPr>
        <p:spPr/>
        <p:txBody>
          <a:bodyPr>
            <a:normAutofit/>
          </a:bodyPr>
          <a:lstStyle/>
          <a:p>
            <a:pPr marL="0" indent="0">
              <a:buNone/>
            </a:pPr>
            <a:r>
              <a:rPr lang="en-US" dirty="0" smtClean="0"/>
              <a:t>“It was a mine town, uranium most recently. Dust devils whirled sand off the mountains. Even after the heaviest of rains, the water seeped back into the ground, between stones, and the earth was parched again.” –Linda Hogan</a:t>
            </a:r>
          </a:p>
          <a:p>
            <a:r>
              <a:rPr lang="en-US" dirty="0" smtClean="0"/>
              <a:t>What feelings do you associate with dusty mountains and dry earth?</a:t>
            </a:r>
          </a:p>
          <a:p>
            <a:pPr marL="0" indent="0">
              <a:buNone/>
            </a:pPr>
            <a:r>
              <a:rPr lang="en-US" b="1" dirty="0" smtClean="0"/>
              <a:t>Your Turn: </a:t>
            </a:r>
            <a:r>
              <a:rPr lang="en-US" dirty="0" smtClean="0"/>
              <a:t>Write a sentence describing a rainstorm using imagery with positive associations. Then write a sentence describing a rainstorm using imagery with negative associations. Then, describe how the images change the feelings created in the reader.</a:t>
            </a:r>
            <a:endParaRPr lang="en-US" b="1" dirty="0"/>
          </a:p>
        </p:txBody>
      </p:sp>
    </p:spTree>
    <p:extLst>
      <p:ext uri="{BB962C8B-B14F-4D97-AF65-F5344CB8AC3E}">
        <p14:creationId xmlns:p14="http://schemas.microsoft.com/office/powerpoint/2010/main" val="3941447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Exercise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“All the hedges are singing with yellow birds! / A boy runs by with lemons in his hands.” –Rita Dove</a:t>
            </a:r>
          </a:p>
          <a:p>
            <a:r>
              <a:rPr lang="en-US" dirty="0" smtClean="0"/>
              <a:t>How does the image in the second line help your understanding of the hedges in the first line?</a:t>
            </a:r>
          </a:p>
          <a:p>
            <a:r>
              <a:rPr lang="en-US" dirty="0" smtClean="0"/>
              <a:t>How would the effect change if the second line read, “A boy runs by with apples in his hands”?</a:t>
            </a:r>
          </a:p>
          <a:p>
            <a:pPr marL="0" indent="0">
              <a:buNone/>
            </a:pPr>
            <a:r>
              <a:rPr lang="en-US" b="1" dirty="0" smtClean="0"/>
              <a:t>Your Turn: </a:t>
            </a:r>
            <a:r>
              <a:rPr lang="en-US" dirty="0" smtClean="0"/>
              <a:t>Write a few sentences in which you use a specific color to create a specific feeling. </a:t>
            </a:r>
            <a:endParaRPr lang="en-US" b="1" dirty="0"/>
          </a:p>
        </p:txBody>
      </p:sp>
    </p:spTree>
    <p:extLst>
      <p:ext uri="{BB962C8B-B14F-4D97-AF65-F5344CB8AC3E}">
        <p14:creationId xmlns:p14="http://schemas.microsoft.com/office/powerpoint/2010/main" val="1963250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Details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0441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p:txBody>
          <a:bodyPr/>
          <a:lstStyle/>
          <a:p>
            <a:r>
              <a:rPr lang="en-US" dirty="0" smtClean="0"/>
              <a:t>What kinds of supports </a:t>
            </a:r>
            <a:r>
              <a:rPr lang="en-US" smtClean="0"/>
              <a:t>or development </a:t>
            </a:r>
            <a:r>
              <a:rPr lang="en-US" dirty="0" smtClean="0"/>
              <a:t>an author chooses to use.</a:t>
            </a:r>
          </a:p>
          <a:p>
            <a:pPr lvl="1"/>
            <a:r>
              <a:rPr lang="en-US" dirty="0" smtClean="0"/>
              <a:t>Facts, statistics, personal testimony, interviews, surveys, logic, hypothetical examples</a:t>
            </a:r>
          </a:p>
          <a:p>
            <a:r>
              <a:rPr lang="en-US" dirty="0" smtClean="0"/>
              <a:t>Like many of these components, it can overlap with other topics.</a:t>
            </a:r>
          </a:p>
          <a:p>
            <a:pPr lvl="1"/>
            <a:r>
              <a:rPr lang="en-US" dirty="0" smtClean="0"/>
              <a:t>Ex: Specific imagery used might also be important to consider for details—how does this image support the author’s claim?</a:t>
            </a:r>
            <a:endParaRPr lang="en-US" dirty="0"/>
          </a:p>
        </p:txBody>
      </p:sp>
    </p:spTree>
    <p:extLst>
      <p:ext uri="{BB962C8B-B14F-4D97-AF65-F5344CB8AC3E}">
        <p14:creationId xmlns:p14="http://schemas.microsoft.com/office/powerpoint/2010/main" val="1496514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Exercise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“Whenever he was so fortunate as to have near him </a:t>
            </a:r>
            <a:r>
              <a:rPr lang="en-US" i="1" dirty="0" smtClean="0"/>
              <a:t>a hare that had been kept too long</a:t>
            </a:r>
            <a:r>
              <a:rPr lang="en-US" dirty="0" smtClean="0"/>
              <a:t>, or a meat pie made with </a:t>
            </a:r>
            <a:r>
              <a:rPr lang="en-US" i="1" dirty="0" smtClean="0"/>
              <a:t>rancid butter,</a:t>
            </a:r>
            <a:r>
              <a:rPr lang="en-US" dirty="0" smtClean="0"/>
              <a:t> he gorged himself with such violence that his </a:t>
            </a:r>
            <a:r>
              <a:rPr lang="en-US" i="1" dirty="0" smtClean="0"/>
              <a:t>veins swelled</a:t>
            </a:r>
            <a:r>
              <a:rPr lang="en-US" dirty="0" smtClean="0"/>
              <a:t>, and </a:t>
            </a:r>
            <a:r>
              <a:rPr lang="en-US" i="1" dirty="0" smtClean="0"/>
              <a:t>the moisture broke out on his forehead</a:t>
            </a:r>
            <a:r>
              <a:rPr lang="en-US" dirty="0" smtClean="0"/>
              <a:t>.” –Thomas Babington </a:t>
            </a:r>
            <a:r>
              <a:rPr lang="en-US" dirty="0" err="1" smtClean="0"/>
              <a:t>Mccaulay</a:t>
            </a:r>
            <a:r>
              <a:rPr lang="en-US" dirty="0" smtClean="0"/>
              <a:t> </a:t>
            </a:r>
            <a:endParaRPr lang="en-US" dirty="0"/>
          </a:p>
        </p:txBody>
      </p:sp>
      <p:sp>
        <p:nvSpPr>
          <p:cNvPr id="4" name="Content Placeholder 3"/>
          <p:cNvSpPr>
            <a:spLocks noGrp="1"/>
          </p:cNvSpPr>
          <p:nvPr>
            <p:ph sz="quarter" idx="2"/>
          </p:nvPr>
        </p:nvSpPr>
        <p:spPr/>
        <p:txBody>
          <a:bodyPr>
            <a:normAutofit fontScale="92500"/>
          </a:bodyPr>
          <a:lstStyle/>
          <a:p>
            <a:r>
              <a:rPr lang="en-US" dirty="0" smtClean="0"/>
              <a:t>What effect does the detail (focus on the ones in italics) have on the reader? </a:t>
            </a:r>
          </a:p>
          <a:p>
            <a:r>
              <a:rPr lang="en-US" dirty="0" smtClean="0"/>
              <a:t>How would the meaning change if the author ended the detail after “himself”?</a:t>
            </a:r>
          </a:p>
          <a:p>
            <a:endParaRPr lang="en-US" dirty="0"/>
          </a:p>
          <a:p>
            <a:pPr marL="0" indent="0">
              <a:buNone/>
            </a:pPr>
            <a:r>
              <a:rPr lang="en-US" b="1" dirty="0" smtClean="0"/>
              <a:t>Your Turn: </a:t>
            </a:r>
            <a:r>
              <a:rPr lang="en-US" dirty="0" smtClean="0"/>
              <a:t>Write a sentence describing someone with disgusting eating habits using at least three vivid details.</a:t>
            </a:r>
            <a:endParaRPr lang="en-US" b="1" dirty="0"/>
          </a:p>
        </p:txBody>
      </p:sp>
    </p:spTree>
    <p:extLst>
      <p:ext uri="{BB962C8B-B14F-4D97-AF65-F5344CB8AC3E}">
        <p14:creationId xmlns:p14="http://schemas.microsoft.com/office/powerpoint/2010/main" val="249545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Detail Exercise</a:t>
            </a:r>
            <a:endParaRPr lang="en-US" dirty="0"/>
          </a:p>
        </p:txBody>
      </p:sp>
      <p:sp>
        <p:nvSpPr>
          <p:cNvPr id="6" name="Content Placeholder 5"/>
          <p:cNvSpPr>
            <a:spLocks noGrp="1"/>
          </p:cNvSpPr>
          <p:nvPr>
            <p:ph sz="quarter" idx="1"/>
          </p:nvPr>
        </p:nvSpPr>
        <p:spPr/>
        <p:txBody>
          <a:bodyPr>
            <a:normAutofit/>
          </a:bodyPr>
          <a:lstStyle/>
          <a:p>
            <a:pPr marL="0" indent="0">
              <a:buNone/>
            </a:pPr>
            <a:r>
              <a:rPr lang="en-US" dirty="0" smtClean="0"/>
              <a:t>“An old man, Don </a:t>
            </a:r>
            <a:r>
              <a:rPr lang="en-US" dirty="0" err="1" smtClean="0"/>
              <a:t>Tomasito</a:t>
            </a:r>
            <a:r>
              <a:rPr lang="en-US" dirty="0" smtClean="0"/>
              <a:t>, the baker, played the tuba. When he blew into the huge mouthpiece, his face would turn purple and his thousand wrinkles would disappear as his skin filled out.” –Alberto Alvaro Rios</a:t>
            </a:r>
          </a:p>
          <a:p>
            <a:r>
              <a:rPr lang="en-US" dirty="0" smtClean="0"/>
              <a:t>The first sentence is a general statement. How does the second sentence enrich and intensify the first? </a:t>
            </a:r>
          </a:p>
          <a:p>
            <a:r>
              <a:rPr lang="en-US" dirty="0" smtClean="0"/>
              <a:t>What is the author’s attitude toward </a:t>
            </a:r>
            <a:r>
              <a:rPr lang="en-US" dirty="0" err="1" smtClean="0"/>
              <a:t>Tomasito</a:t>
            </a:r>
            <a:r>
              <a:rPr lang="en-US" dirty="0" smtClean="0"/>
              <a:t>? How do the details help to communicate this attitude?</a:t>
            </a:r>
          </a:p>
          <a:p>
            <a:pPr marL="0" indent="0">
              <a:buNone/>
            </a:pPr>
            <a:endParaRPr lang="en-US" b="1" dirty="0" smtClean="0"/>
          </a:p>
          <a:p>
            <a:pPr marL="0" indent="0">
              <a:buNone/>
            </a:pPr>
            <a:r>
              <a:rPr lang="en-US" b="1" dirty="0" smtClean="0"/>
              <a:t>Your Turn: </a:t>
            </a:r>
            <a:r>
              <a:rPr lang="en-US" dirty="0" smtClean="0"/>
              <a:t>Describe someone jumping over a puddle imitating the structure used here. </a:t>
            </a:r>
            <a:endParaRPr lang="en-US" b="1" dirty="0"/>
          </a:p>
        </p:txBody>
      </p:sp>
    </p:spTree>
    <p:extLst>
      <p:ext uri="{BB962C8B-B14F-4D97-AF65-F5344CB8AC3E}">
        <p14:creationId xmlns:p14="http://schemas.microsoft.com/office/powerpoint/2010/main" val="3056230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Exercise</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“He went on till he came to the first milestone, which stood in the bank, half-way up a steep hill. He rested his basket on the top of the stone, placed his elbows on it, and gave way to a convulsive twitch, which was worse than a sob, because it was so hard and so dry.” –Thomas Hardy</a:t>
            </a:r>
            <a:endParaRPr lang="en-US" dirty="0"/>
          </a:p>
        </p:txBody>
      </p:sp>
      <p:sp>
        <p:nvSpPr>
          <p:cNvPr id="4" name="Content Placeholder 3"/>
          <p:cNvSpPr>
            <a:spLocks noGrp="1"/>
          </p:cNvSpPr>
          <p:nvPr>
            <p:ph sz="quarter" idx="2"/>
          </p:nvPr>
        </p:nvSpPr>
        <p:spPr/>
        <p:txBody>
          <a:bodyPr>
            <a:normAutofit fontScale="85000" lnSpcReduction="10000"/>
          </a:bodyPr>
          <a:lstStyle/>
          <a:p>
            <a:r>
              <a:rPr lang="en-US" dirty="0" smtClean="0"/>
              <a:t>How do the details in this passage prepare you for the </a:t>
            </a:r>
            <a:r>
              <a:rPr lang="en-US" i="1" dirty="0" smtClean="0"/>
              <a:t>convulsive twitch </a:t>
            </a:r>
            <a:r>
              <a:rPr lang="en-US" dirty="0" smtClean="0"/>
              <a:t>at the end of the passage?</a:t>
            </a:r>
          </a:p>
          <a:p>
            <a:r>
              <a:rPr lang="en-US" dirty="0" smtClean="0"/>
              <a:t>The passage does not describe the character’s face. What effect does the lack of detail have?</a:t>
            </a:r>
          </a:p>
          <a:p>
            <a:endParaRPr lang="en-US" dirty="0"/>
          </a:p>
          <a:p>
            <a:pPr marL="0" indent="0">
              <a:buNone/>
            </a:pPr>
            <a:r>
              <a:rPr lang="en-US" b="1" dirty="0" smtClean="0"/>
              <a:t>Your Turn: </a:t>
            </a:r>
            <a:r>
              <a:rPr lang="en-US" dirty="0" smtClean="0"/>
              <a:t>Write a few short sentences about a character’s emotions by focusing on what leads to the emotions rather than the facial expression, imitating the structure you see here.</a:t>
            </a:r>
            <a:endParaRPr lang="en-US" b="1" dirty="0"/>
          </a:p>
        </p:txBody>
      </p:sp>
    </p:spTree>
    <p:extLst>
      <p:ext uri="{BB962C8B-B14F-4D97-AF65-F5344CB8AC3E}">
        <p14:creationId xmlns:p14="http://schemas.microsoft.com/office/powerpoint/2010/main" val="1290171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DIDLS?</a:t>
            </a:r>
            <a:endParaRPr lang="en-US" dirty="0"/>
          </a:p>
        </p:txBody>
      </p:sp>
      <p:sp>
        <p:nvSpPr>
          <p:cNvPr id="3" name="Content Placeholder 2"/>
          <p:cNvSpPr>
            <a:spLocks noGrp="1"/>
          </p:cNvSpPr>
          <p:nvPr>
            <p:ph sz="quarter" idx="1"/>
          </p:nvPr>
        </p:nvSpPr>
        <p:spPr/>
        <p:txBody>
          <a:bodyPr>
            <a:normAutofit/>
          </a:bodyPr>
          <a:lstStyle/>
          <a:p>
            <a:r>
              <a:rPr lang="en-US" dirty="0" smtClean="0">
                <a:hlinkClick r:id="rId2" action="ppaction://hlinksldjump"/>
              </a:rPr>
              <a:t>Diction</a:t>
            </a:r>
            <a:endParaRPr lang="en-US" dirty="0" smtClean="0"/>
          </a:p>
          <a:p>
            <a:r>
              <a:rPr lang="en-US" dirty="0" smtClean="0">
                <a:hlinkClick r:id="rId3" action="ppaction://hlinksldjump"/>
              </a:rPr>
              <a:t>Imagery</a:t>
            </a:r>
            <a:r>
              <a:rPr lang="en-US" dirty="0" smtClean="0"/>
              <a:t> </a:t>
            </a:r>
          </a:p>
          <a:p>
            <a:r>
              <a:rPr lang="en-US" dirty="0" smtClean="0">
                <a:hlinkClick r:id="rId4" action="ppaction://hlinksldjump"/>
              </a:rPr>
              <a:t>Details</a:t>
            </a:r>
            <a:endParaRPr lang="en-US" dirty="0" smtClean="0"/>
          </a:p>
          <a:p>
            <a:r>
              <a:rPr lang="en-US" dirty="0" smtClean="0">
                <a:hlinkClick r:id="rId5" action="ppaction://hlinksldjump"/>
              </a:rPr>
              <a:t>Language</a:t>
            </a:r>
            <a:endParaRPr lang="en-US" dirty="0" smtClean="0"/>
          </a:p>
          <a:p>
            <a:r>
              <a:rPr lang="en-US" dirty="0" smtClean="0">
                <a:hlinkClick r:id="rId6" action="ppaction://hlinksldjump"/>
              </a:rPr>
              <a:t>Syntax</a:t>
            </a:r>
            <a:endParaRPr lang="en-US" dirty="0" smtClean="0"/>
          </a:p>
          <a:p>
            <a:endParaRPr lang="en-US" dirty="0"/>
          </a:p>
          <a:p>
            <a:pPr marL="0" indent="0">
              <a:buNone/>
            </a:pPr>
            <a:r>
              <a:rPr lang="en-US" dirty="0" smtClean="0"/>
              <a:t>All of these elements work up to determining and supporting TONE.</a:t>
            </a:r>
            <a:endParaRPr lang="en-US" dirty="0"/>
          </a:p>
        </p:txBody>
      </p:sp>
    </p:spTree>
    <p:extLst>
      <p:ext uri="{BB962C8B-B14F-4D97-AF65-F5344CB8AC3E}">
        <p14:creationId xmlns:p14="http://schemas.microsoft.com/office/powerpoint/2010/main" val="528317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Exercise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“The dog stood up and growled like a lion, stiff-standing hackles, teeth uncovered as he lashed up his fury for the charge. Tea Cake split the water like an otter, opening his knife as he dived. The dog raced down the back-bone of the cow to attach and Janice screamed and slipped far back on the tail of the cow, just out of reach of the dog’s angry jaws.”</a:t>
            </a:r>
          </a:p>
          <a:p>
            <a:pPr marL="0" indent="0">
              <a:buNone/>
            </a:pPr>
            <a:r>
              <a:rPr lang="en-US" dirty="0" smtClean="0"/>
              <a:t> –Zora Neale Hurston</a:t>
            </a:r>
            <a:endParaRPr lang="en-US" dirty="0"/>
          </a:p>
        </p:txBody>
      </p:sp>
      <p:sp>
        <p:nvSpPr>
          <p:cNvPr id="4" name="Content Placeholder 3"/>
          <p:cNvSpPr>
            <a:spLocks noGrp="1"/>
          </p:cNvSpPr>
          <p:nvPr>
            <p:ph sz="quarter" idx="2"/>
          </p:nvPr>
        </p:nvSpPr>
        <p:spPr/>
        <p:txBody>
          <a:bodyPr>
            <a:normAutofit fontScale="92500" lnSpcReduction="20000"/>
          </a:bodyPr>
          <a:lstStyle/>
          <a:p>
            <a:r>
              <a:rPr lang="en-US" dirty="0" smtClean="0"/>
              <a:t>What conclusion can you draw about the dog from the details presented here?</a:t>
            </a:r>
          </a:p>
          <a:p>
            <a:r>
              <a:rPr lang="en-US" dirty="0" smtClean="0"/>
              <a:t>Contrast the details used to describe Tea Cake and Janice. What do these details reveal about the author’s attitude toward these two characters?</a:t>
            </a:r>
          </a:p>
          <a:p>
            <a:pPr marL="0" indent="0">
              <a:buNone/>
            </a:pPr>
            <a:r>
              <a:rPr lang="en-US" b="1" dirty="0" smtClean="0"/>
              <a:t>Your Turn: </a:t>
            </a:r>
            <a:r>
              <a:rPr lang="en-US" dirty="0" smtClean="0"/>
              <a:t>Imagine you just discovered your entire college education would be paid for through scholarships. Show your reaction to this news through the use of detail. </a:t>
            </a:r>
            <a:endParaRPr lang="en-US" b="1" dirty="0"/>
          </a:p>
        </p:txBody>
      </p:sp>
    </p:spTree>
    <p:extLst>
      <p:ext uri="{BB962C8B-B14F-4D97-AF65-F5344CB8AC3E}">
        <p14:creationId xmlns:p14="http://schemas.microsoft.com/office/powerpoint/2010/main" val="1741271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Language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7210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Words that describe the body of words in the text</a:t>
            </a:r>
          </a:p>
          <a:p>
            <a:pPr lvl="1"/>
            <a:r>
              <a:rPr lang="en-US" dirty="0" smtClean="0"/>
              <a:t>Not just isolated diction</a:t>
            </a:r>
          </a:p>
          <a:p>
            <a:r>
              <a:rPr lang="en-US" dirty="0" smtClean="0"/>
              <a:t>Look for patterns, changes in diction and tone</a:t>
            </a:r>
          </a:p>
          <a:p>
            <a:r>
              <a:rPr lang="en-US" dirty="0" smtClean="0"/>
              <a:t>Look for rhetorical devices</a:t>
            </a:r>
          </a:p>
          <a:p>
            <a:pPr lvl="1"/>
            <a:r>
              <a:rPr lang="en-US" dirty="0" smtClean="0"/>
              <a:t>Examples:</a:t>
            </a:r>
          </a:p>
          <a:p>
            <a:pPr lvl="2"/>
            <a:r>
              <a:rPr lang="en-US" dirty="0" smtClean="0"/>
              <a:t>Rhetorical Question</a:t>
            </a:r>
          </a:p>
          <a:p>
            <a:pPr lvl="2"/>
            <a:r>
              <a:rPr lang="en-US" dirty="0" smtClean="0"/>
              <a:t>Euphemism</a:t>
            </a:r>
          </a:p>
          <a:p>
            <a:pPr lvl="2"/>
            <a:r>
              <a:rPr lang="en-US" dirty="0" smtClean="0"/>
              <a:t>Repetition</a:t>
            </a:r>
          </a:p>
          <a:p>
            <a:pPr lvl="2"/>
            <a:r>
              <a:rPr lang="en-US" dirty="0" smtClean="0"/>
              <a:t>Aphorism</a:t>
            </a:r>
          </a:p>
          <a:p>
            <a:pPr lvl="2"/>
            <a:r>
              <a:rPr lang="en-US" dirty="0" smtClean="0"/>
              <a:t>Restatement</a:t>
            </a:r>
          </a:p>
          <a:p>
            <a:pPr lvl="2"/>
            <a:r>
              <a:rPr lang="en-US" dirty="0" smtClean="0"/>
              <a:t>Irony</a:t>
            </a:r>
          </a:p>
          <a:p>
            <a:pPr lvl="2"/>
            <a:r>
              <a:rPr lang="en-US" dirty="0" smtClean="0"/>
              <a:t>Allusion</a:t>
            </a:r>
          </a:p>
          <a:p>
            <a:pPr lvl="2"/>
            <a:r>
              <a:rPr lang="en-US" dirty="0" smtClean="0"/>
              <a:t>Paradox</a:t>
            </a:r>
          </a:p>
          <a:p>
            <a:pPr marL="914400" lvl="2" indent="0">
              <a:buNone/>
            </a:pPr>
            <a:endParaRPr lang="en-US" dirty="0" smtClean="0"/>
          </a:p>
        </p:txBody>
      </p:sp>
    </p:spTree>
    <p:extLst>
      <p:ext uri="{BB962C8B-B14F-4D97-AF65-F5344CB8AC3E}">
        <p14:creationId xmlns:p14="http://schemas.microsoft.com/office/powerpoint/2010/main" val="990860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p:txBody>
          <a:bodyPr>
            <a:normAutofit/>
          </a:bodyPr>
          <a:lstStyle/>
          <a:p>
            <a:r>
              <a:rPr lang="en-US" dirty="0" smtClean="0"/>
              <a:t>Put all of the pieces together to determine the overall feel of the words in the passage.</a:t>
            </a:r>
          </a:p>
          <a:p>
            <a:pPr lvl="1"/>
            <a:r>
              <a:rPr lang="en-US" dirty="0" smtClean="0"/>
              <a:t>Not just isolated pieces of diction.</a:t>
            </a:r>
          </a:p>
          <a:p>
            <a:r>
              <a:rPr lang="en-US" dirty="0" smtClean="0"/>
              <a:t>Tone– how do diction, imagery, and details work together to communicate the author’s attitude?</a:t>
            </a:r>
          </a:p>
          <a:p>
            <a:r>
              <a:rPr lang="en-US" dirty="0" smtClean="0"/>
              <a:t>Consider rhetorical devices: rhetorical questions, figurative language, repetition, etc. </a:t>
            </a:r>
          </a:p>
          <a:p>
            <a:pPr marL="0" indent="0">
              <a:buNone/>
            </a:pPr>
            <a:endParaRPr lang="en-US" b="1" dirty="0" smtClean="0"/>
          </a:p>
          <a:p>
            <a:pPr marL="0" indent="0">
              <a:buNone/>
            </a:pPr>
            <a:endParaRPr lang="en-US" b="1" dirty="0"/>
          </a:p>
          <a:p>
            <a:pPr marL="0" indent="0">
              <a:buNone/>
            </a:pPr>
            <a:r>
              <a:rPr lang="en-US" b="1" dirty="0" smtClean="0"/>
              <a:t>See </a:t>
            </a:r>
            <a:r>
              <a:rPr lang="en-US" b="1" dirty="0"/>
              <a:t>DIDLS Analysis Resource for more guidance</a:t>
            </a:r>
            <a:r>
              <a:rPr lang="en-US" b="1" dirty="0" smtClean="0"/>
              <a:t>.</a:t>
            </a:r>
            <a:endParaRPr lang="en-US" b="1" dirty="0"/>
          </a:p>
        </p:txBody>
      </p:sp>
    </p:spTree>
    <p:extLst>
      <p:ext uri="{BB962C8B-B14F-4D97-AF65-F5344CB8AC3E}">
        <p14:creationId xmlns:p14="http://schemas.microsoft.com/office/powerpoint/2010/main" val="3857915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Language Exercise</a:t>
            </a:r>
            <a:endParaRPr lang="en-US" dirty="0"/>
          </a:p>
        </p:txBody>
      </p:sp>
      <p:sp>
        <p:nvSpPr>
          <p:cNvPr id="5" name="Content Placeholder 4"/>
          <p:cNvSpPr>
            <a:spLocks noGrp="1"/>
          </p:cNvSpPr>
          <p:nvPr>
            <p:ph sz="quarter" idx="1"/>
          </p:nvPr>
        </p:nvSpPr>
        <p:spPr/>
        <p:txBody>
          <a:bodyPr>
            <a:normAutofit fontScale="92500" lnSpcReduction="20000"/>
          </a:bodyPr>
          <a:lstStyle/>
          <a:p>
            <a:pPr marL="0" indent="0">
              <a:buNone/>
            </a:pPr>
            <a:r>
              <a:rPr lang="en-US" dirty="0" smtClean="0"/>
              <a:t>What a thrill—</a:t>
            </a:r>
          </a:p>
          <a:p>
            <a:pPr marL="0" indent="0">
              <a:buNone/>
            </a:pPr>
            <a:r>
              <a:rPr lang="en-US" dirty="0" smtClean="0"/>
              <a:t>My thumb instead of an onion</a:t>
            </a:r>
          </a:p>
          <a:p>
            <a:pPr marL="0" indent="0">
              <a:buNone/>
            </a:pPr>
            <a:r>
              <a:rPr lang="en-US" dirty="0" smtClean="0"/>
              <a:t>The top quite gone</a:t>
            </a:r>
          </a:p>
          <a:p>
            <a:pPr marL="0" indent="0">
              <a:buNone/>
            </a:pPr>
            <a:r>
              <a:rPr lang="en-US" dirty="0" smtClean="0"/>
              <a:t>Except for a sort of hinge</a:t>
            </a:r>
          </a:p>
          <a:p>
            <a:pPr marL="0" indent="0">
              <a:buNone/>
            </a:pPr>
            <a:endParaRPr lang="en-US" dirty="0"/>
          </a:p>
          <a:p>
            <a:pPr marL="0" indent="0">
              <a:buNone/>
            </a:pPr>
            <a:r>
              <a:rPr lang="en-US" dirty="0" smtClean="0"/>
              <a:t>Of skin, </a:t>
            </a:r>
          </a:p>
          <a:p>
            <a:pPr marL="0" indent="0">
              <a:buNone/>
            </a:pPr>
            <a:r>
              <a:rPr lang="en-US" dirty="0" smtClean="0"/>
              <a:t>A flap like a hat,</a:t>
            </a:r>
          </a:p>
          <a:p>
            <a:pPr marL="0" indent="0">
              <a:buNone/>
            </a:pPr>
            <a:r>
              <a:rPr lang="en-US" dirty="0" smtClean="0"/>
              <a:t>dead white.</a:t>
            </a:r>
          </a:p>
          <a:p>
            <a:pPr marL="0" indent="0">
              <a:buNone/>
            </a:pPr>
            <a:r>
              <a:rPr lang="en-US" dirty="0" smtClean="0"/>
              <a:t>Then a red plush.</a:t>
            </a:r>
          </a:p>
          <a:p>
            <a:pPr marL="0" indent="0">
              <a:buNone/>
            </a:pPr>
            <a:r>
              <a:rPr lang="en-US" dirty="0" smtClean="0"/>
              <a:t>-Sylvia Plath</a:t>
            </a:r>
            <a:endParaRPr lang="en-US" dirty="0"/>
          </a:p>
        </p:txBody>
      </p:sp>
      <p:sp>
        <p:nvSpPr>
          <p:cNvPr id="6" name="Content Placeholder 5"/>
          <p:cNvSpPr>
            <a:spLocks noGrp="1"/>
          </p:cNvSpPr>
          <p:nvPr>
            <p:ph sz="quarter" idx="2"/>
          </p:nvPr>
        </p:nvSpPr>
        <p:spPr/>
        <p:txBody>
          <a:bodyPr>
            <a:normAutofit fontScale="92500" lnSpcReduction="20000"/>
          </a:bodyPr>
          <a:lstStyle/>
          <a:p>
            <a:r>
              <a:rPr lang="en-US" dirty="0" smtClean="0"/>
              <a:t>What is the poet’s attitude toward the cut? What words, images, and details create the tone?</a:t>
            </a:r>
          </a:p>
          <a:p>
            <a:r>
              <a:rPr lang="en-US" dirty="0" smtClean="0"/>
              <a:t>In the second stanza here, what is the effect of the author’s use of color? How does the color imagery convey tone?</a:t>
            </a:r>
          </a:p>
          <a:p>
            <a:pPr marL="0" indent="0">
              <a:buNone/>
            </a:pPr>
            <a:r>
              <a:rPr lang="en-US" b="1" dirty="0" smtClean="0"/>
              <a:t>Your Turn: </a:t>
            </a:r>
            <a:r>
              <a:rPr lang="en-US" dirty="0" smtClean="0"/>
              <a:t>Write a description of an automobile accident, trying to achieve a tone of complete objectivity. Do not convey any emotions about the scene.</a:t>
            </a:r>
            <a:endParaRPr lang="en-US" b="1" dirty="0" smtClean="0"/>
          </a:p>
        </p:txBody>
      </p:sp>
    </p:spTree>
    <p:extLst>
      <p:ext uri="{BB962C8B-B14F-4D97-AF65-F5344CB8AC3E}">
        <p14:creationId xmlns:p14="http://schemas.microsoft.com/office/powerpoint/2010/main" val="161394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Syntax</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4149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p:txBody>
          <a:bodyPr>
            <a:normAutofit/>
          </a:bodyPr>
          <a:lstStyle/>
          <a:p>
            <a:r>
              <a:rPr lang="en-US" dirty="0" smtClean="0"/>
              <a:t>The arrangement of words and phrases to create a sentence. </a:t>
            </a:r>
          </a:p>
          <a:p>
            <a:r>
              <a:rPr lang="en-US" dirty="0" smtClean="0"/>
              <a:t>The pattern of sentence structure in a larger section or piece as a whole.</a:t>
            </a:r>
          </a:p>
          <a:p>
            <a:r>
              <a:rPr lang="en-US" dirty="0" smtClean="0"/>
              <a:t>Consider:</a:t>
            </a:r>
          </a:p>
          <a:p>
            <a:pPr lvl="1"/>
            <a:r>
              <a:rPr lang="en-US" dirty="0" smtClean="0"/>
              <a:t>Length</a:t>
            </a:r>
          </a:p>
          <a:p>
            <a:pPr lvl="1"/>
            <a:r>
              <a:rPr lang="en-US" dirty="0" smtClean="0"/>
              <a:t>Beginnings</a:t>
            </a:r>
          </a:p>
          <a:p>
            <a:pPr lvl="1"/>
            <a:r>
              <a:rPr lang="en-US" dirty="0" smtClean="0"/>
              <a:t>Arrangement of Ideas in Sentences</a:t>
            </a:r>
          </a:p>
          <a:p>
            <a:pPr lvl="1"/>
            <a:r>
              <a:rPr lang="en-US" dirty="0" smtClean="0"/>
              <a:t>Arrangement of Sentences in Paragraph</a:t>
            </a:r>
          </a:p>
          <a:p>
            <a:pPr lvl="1"/>
            <a:r>
              <a:rPr lang="en-US" dirty="0" smtClean="0"/>
              <a:t>Patterns</a:t>
            </a:r>
          </a:p>
          <a:p>
            <a:pPr marL="0" indent="0">
              <a:buNone/>
            </a:pPr>
            <a:r>
              <a:rPr lang="en-US" b="1" dirty="0"/>
              <a:t>See DIDLS Analysis Resource for more guidance.</a:t>
            </a:r>
          </a:p>
        </p:txBody>
      </p:sp>
    </p:spTree>
    <p:extLst>
      <p:ext uri="{BB962C8B-B14F-4D97-AF65-F5344CB8AC3E}">
        <p14:creationId xmlns:p14="http://schemas.microsoft.com/office/powerpoint/2010/main" val="4032076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Exercise</a:t>
            </a:r>
            <a:endParaRPr lang="en-US" dirty="0"/>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smtClean="0"/>
              <a:t>“The impact of poetry is so hard and direct that for the moment there is no other sensation except that of the poem itself. What profound depths we visit then—how sudden and complete is our immersion! There is nothing here to catch hold of; nothing to stay us in our flight…The poet is always our contemporary. Our being for the moment is centered and constricted, as in any violent shock of personal emotion.” </a:t>
            </a:r>
          </a:p>
          <a:p>
            <a:pPr marL="0" indent="0">
              <a:buNone/>
            </a:pPr>
            <a:r>
              <a:rPr lang="en-US" dirty="0" smtClean="0"/>
              <a:t>--Virginia Woolf</a:t>
            </a:r>
            <a:endParaRPr lang="en-US" dirty="0"/>
          </a:p>
        </p:txBody>
      </p:sp>
      <p:sp>
        <p:nvSpPr>
          <p:cNvPr id="5" name="Content Placeholder 4"/>
          <p:cNvSpPr>
            <a:spLocks noGrp="1"/>
          </p:cNvSpPr>
          <p:nvPr>
            <p:ph sz="quarter" idx="2"/>
          </p:nvPr>
        </p:nvSpPr>
        <p:spPr/>
        <p:txBody>
          <a:bodyPr>
            <a:normAutofit fontScale="92500" lnSpcReduction="20000"/>
          </a:bodyPr>
          <a:lstStyle/>
          <a:p>
            <a:r>
              <a:rPr lang="en-US" dirty="0" smtClean="0"/>
              <a:t>Explain the effect of the exclamatory sentence.</a:t>
            </a:r>
          </a:p>
          <a:p>
            <a:r>
              <a:rPr lang="en-US" dirty="0" smtClean="0"/>
              <a:t>Classify each sentence by length: short, medium, long. How is the meaning of the passage reinforced by sentence length?</a:t>
            </a:r>
          </a:p>
          <a:p>
            <a:endParaRPr lang="en-US" dirty="0"/>
          </a:p>
          <a:p>
            <a:pPr marL="0" indent="0">
              <a:buNone/>
            </a:pPr>
            <a:r>
              <a:rPr lang="en-US" b="1" dirty="0" smtClean="0"/>
              <a:t>Your Turn: </a:t>
            </a:r>
            <a:r>
              <a:rPr lang="en-US" dirty="0" smtClean="0"/>
              <a:t>Write a declarative sentence about college entrance exams. Then write an exclamatory sentence which amplifies or clarifies the declarative sentence. </a:t>
            </a:r>
            <a:endParaRPr lang="en-US" b="1" dirty="0"/>
          </a:p>
        </p:txBody>
      </p:sp>
    </p:spTree>
    <p:extLst>
      <p:ext uri="{BB962C8B-B14F-4D97-AF65-F5344CB8AC3E}">
        <p14:creationId xmlns:p14="http://schemas.microsoft.com/office/powerpoint/2010/main" val="20418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Exercise</a:t>
            </a:r>
            <a:endParaRPr lang="en-US" dirty="0"/>
          </a:p>
        </p:txBody>
      </p:sp>
      <p:sp>
        <p:nvSpPr>
          <p:cNvPr id="5" name="Content Placeholder 4"/>
          <p:cNvSpPr>
            <a:spLocks noGrp="1"/>
          </p:cNvSpPr>
          <p:nvPr>
            <p:ph sz="quarter" idx="1"/>
          </p:nvPr>
        </p:nvSpPr>
        <p:spPr/>
        <p:txBody>
          <a:bodyPr>
            <a:normAutofit fontScale="92500" lnSpcReduction="20000"/>
          </a:bodyPr>
          <a:lstStyle/>
          <a:p>
            <a:pPr marL="0" indent="0">
              <a:buNone/>
            </a:pPr>
            <a:r>
              <a:rPr lang="en-US" dirty="0" smtClean="0"/>
              <a:t>“Brother, continue to listen.</a:t>
            </a:r>
          </a:p>
          <a:p>
            <a:pPr marL="0" indent="0">
              <a:buNone/>
            </a:pPr>
            <a:r>
              <a:rPr lang="en-US" dirty="0" smtClean="0"/>
              <a:t>You say that you are sent to instruct us how to worship the Great Spirit agreeably to his mind; and, if we do not take hold of the religion which you white people teach, we shall be unhappy hereafter. You say that you are right and we are lost. How do we know this to be true?” –Chief Red Jacket</a:t>
            </a:r>
            <a:endParaRPr lang="en-US" dirty="0"/>
          </a:p>
        </p:txBody>
      </p:sp>
      <p:sp>
        <p:nvSpPr>
          <p:cNvPr id="6" name="Content Placeholder 5"/>
          <p:cNvSpPr>
            <a:spLocks noGrp="1"/>
          </p:cNvSpPr>
          <p:nvPr>
            <p:ph sz="quarter" idx="2"/>
          </p:nvPr>
        </p:nvSpPr>
        <p:spPr/>
        <p:txBody>
          <a:bodyPr>
            <a:normAutofit fontScale="92500" lnSpcReduction="20000"/>
          </a:bodyPr>
          <a:lstStyle/>
          <a:p>
            <a:r>
              <a:rPr lang="en-US" dirty="0" smtClean="0"/>
              <a:t>The words </a:t>
            </a:r>
            <a:r>
              <a:rPr lang="en-US" i="1" dirty="0" smtClean="0"/>
              <a:t>you say</a:t>
            </a:r>
            <a:r>
              <a:rPr lang="en-US" dirty="0" smtClean="0"/>
              <a:t> are repeated several times in the sentence. What is the repetition’s function?</a:t>
            </a:r>
          </a:p>
          <a:p>
            <a:r>
              <a:rPr lang="en-US" dirty="0" smtClean="0"/>
              <a:t>What attitude toward the audience is expressed by the use of a rhetorical question at the end of the passage?</a:t>
            </a:r>
          </a:p>
          <a:p>
            <a:pPr marL="0" indent="0">
              <a:buNone/>
            </a:pPr>
            <a:r>
              <a:rPr lang="en-US" b="1" dirty="0" smtClean="0"/>
              <a:t>Your Turn: </a:t>
            </a:r>
            <a:r>
              <a:rPr lang="en-US" dirty="0" smtClean="0"/>
              <a:t>Write a three sentence imitation of Chief Red Jacket’s passage instead focusing on school start times. Use repetition in the first two sentences and close your passage with a rhetorical question.</a:t>
            </a:r>
            <a:endParaRPr lang="en-US" b="1" dirty="0" smtClean="0"/>
          </a:p>
        </p:txBody>
      </p:sp>
    </p:spTree>
    <p:extLst>
      <p:ext uri="{BB962C8B-B14F-4D97-AF65-F5344CB8AC3E}">
        <p14:creationId xmlns:p14="http://schemas.microsoft.com/office/powerpoint/2010/main" val="349694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Exercise</a:t>
            </a:r>
            <a:endParaRPr lang="en-US" dirty="0"/>
          </a:p>
        </p:txBody>
      </p:sp>
      <p:sp>
        <p:nvSpPr>
          <p:cNvPr id="5" name="Content Placeholder 4"/>
          <p:cNvSpPr>
            <a:spLocks noGrp="1"/>
          </p:cNvSpPr>
          <p:nvPr>
            <p:ph sz="quarter" idx="1"/>
          </p:nvPr>
        </p:nvSpPr>
        <p:spPr/>
        <p:txBody>
          <a:bodyPr>
            <a:normAutofit/>
          </a:bodyPr>
          <a:lstStyle/>
          <a:p>
            <a:pPr marL="0" indent="0">
              <a:buNone/>
            </a:pPr>
            <a:r>
              <a:rPr lang="en-US" dirty="0" smtClean="0"/>
              <a:t>“The seven years’ difference in our ages lay between us like a chasm: I wondered if these years would ever operate between us as a bridge.” –James Baldwin</a:t>
            </a:r>
          </a:p>
          <a:p>
            <a:r>
              <a:rPr lang="en-US" dirty="0" smtClean="0"/>
              <a:t>What function does the colon serve in this sentence?</a:t>
            </a:r>
          </a:p>
          <a:p>
            <a:r>
              <a:rPr lang="en-US" dirty="0" smtClean="0"/>
              <a:t>How does the sentence change if it the author used “chasm, and” rather than the colon?</a:t>
            </a:r>
          </a:p>
          <a:p>
            <a:pPr marL="0" indent="0">
              <a:buNone/>
            </a:pPr>
            <a:r>
              <a:rPr lang="en-US" b="1" dirty="0" smtClean="0"/>
              <a:t>Your Turn: </a:t>
            </a:r>
            <a:r>
              <a:rPr lang="en-US" dirty="0" smtClean="0"/>
              <a:t>Write two independent clauses about any topic, using Baldwin’s sentence as a model for structure.</a:t>
            </a:r>
            <a:endParaRPr lang="en-US" dirty="0"/>
          </a:p>
        </p:txBody>
      </p:sp>
    </p:spTree>
    <p:extLst>
      <p:ext uri="{BB962C8B-B14F-4D97-AF65-F5344CB8AC3E}">
        <p14:creationId xmlns:p14="http://schemas.microsoft.com/office/powerpoint/2010/main" val="286898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7873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sz="quarter" idx="1"/>
          </p:nvPr>
        </p:nvSpPr>
        <p:spPr/>
        <p:txBody>
          <a:bodyPr>
            <a:normAutofit/>
          </a:bodyPr>
          <a:lstStyle/>
          <a:p>
            <a:r>
              <a:rPr lang="en-US" dirty="0" smtClean="0"/>
              <a:t>Word Choice</a:t>
            </a:r>
          </a:p>
          <a:p>
            <a:pPr marL="0" indent="0">
              <a:buNone/>
            </a:pPr>
            <a:r>
              <a:rPr lang="en-US" i="1" dirty="0" smtClean="0"/>
              <a:t>Look For…</a:t>
            </a:r>
          </a:p>
          <a:p>
            <a:r>
              <a:rPr lang="en-US" i="1" dirty="0" smtClean="0"/>
              <a:t>Adjectives, adverbs, verbs, nouns</a:t>
            </a:r>
          </a:p>
          <a:p>
            <a:r>
              <a:rPr lang="en-US" i="1" dirty="0" smtClean="0"/>
              <a:t>Negative words</a:t>
            </a:r>
          </a:p>
          <a:p>
            <a:r>
              <a:rPr lang="en-US" i="1" dirty="0" smtClean="0"/>
              <a:t>Positive words</a:t>
            </a:r>
          </a:p>
          <a:p>
            <a:r>
              <a:rPr lang="en-US" i="1" dirty="0" smtClean="0"/>
              <a:t>Synonyms</a:t>
            </a:r>
          </a:p>
          <a:p>
            <a:r>
              <a:rPr lang="en-US" i="1" dirty="0" smtClean="0"/>
              <a:t>Contrasting words</a:t>
            </a:r>
          </a:p>
          <a:p>
            <a:endParaRPr lang="en-US" i="1" dirty="0"/>
          </a:p>
        </p:txBody>
      </p:sp>
      <p:sp>
        <p:nvSpPr>
          <p:cNvPr id="4" name="Content Placeholder 3"/>
          <p:cNvSpPr>
            <a:spLocks noGrp="1"/>
          </p:cNvSpPr>
          <p:nvPr>
            <p:ph sz="quarter" idx="2"/>
          </p:nvPr>
        </p:nvSpPr>
        <p:spPr/>
        <p:txBody>
          <a:bodyPr>
            <a:normAutofit/>
          </a:bodyPr>
          <a:lstStyle/>
          <a:p>
            <a:pPr marL="0" indent="0">
              <a:buNone/>
            </a:pPr>
            <a:endParaRPr lang="en-US" dirty="0" smtClean="0"/>
          </a:p>
          <a:p>
            <a:pPr marL="0" indent="0">
              <a:buNone/>
            </a:pPr>
            <a:r>
              <a:rPr lang="en-US" i="1" dirty="0" smtClean="0"/>
              <a:t>Consider…</a:t>
            </a:r>
          </a:p>
          <a:p>
            <a:r>
              <a:rPr lang="en-US" dirty="0" smtClean="0"/>
              <a:t>Colloquial? (slang)</a:t>
            </a:r>
          </a:p>
          <a:p>
            <a:r>
              <a:rPr lang="en-US" dirty="0" smtClean="0"/>
              <a:t>Formal or Informal?</a:t>
            </a:r>
          </a:p>
          <a:p>
            <a:r>
              <a:rPr lang="en-US" dirty="0" smtClean="0"/>
              <a:t>Connotation and Denotation?</a:t>
            </a:r>
          </a:p>
          <a:p>
            <a:r>
              <a:rPr lang="en-US" dirty="0" smtClean="0"/>
              <a:t>Sound?</a:t>
            </a:r>
          </a:p>
          <a:p>
            <a:r>
              <a:rPr lang="en-US" dirty="0" smtClean="0"/>
              <a:t>Syllables?</a:t>
            </a:r>
          </a:p>
          <a:p>
            <a:r>
              <a:rPr lang="en-US" dirty="0" smtClean="0"/>
              <a:t>Modern or old-fashioned?</a:t>
            </a:r>
          </a:p>
          <a:p>
            <a:pPr marL="0" indent="0">
              <a:buNone/>
            </a:pPr>
            <a:endParaRPr lang="en-US" dirty="0" smtClean="0"/>
          </a:p>
        </p:txBody>
      </p:sp>
      <p:sp>
        <p:nvSpPr>
          <p:cNvPr id="5" name="TextBox 4"/>
          <p:cNvSpPr txBox="1"/>
          <p:nvPr/>
        </p:nvSpPr>
        <p:spPr>
          <a:xfrm>
            <a:off x="533400" y="5867400"/>
            <a:ext cx="8229600" cy="523220"/>
          </a:xfrm>
          <a:prstGeom prst="rect">
            <a:avLst/>
          </a:prstGeom>
          <a:noFill/>
        </p:spPr>
        <p:txBody>
          <a:bodyPr wrap="square" rtlCol="0">
            <a:spAutoFit/>
          </a:bodyPr>
          <a:lstStyle/>
          <a:p>
            <a:r>
              <a:rPr lang="en-US" sz="2800" dirty="0" smtClean="0"/>
              <a:t>Use the words that jump out at you to determine TONE</a:t>
            </a:r>
            <a:endParaRPr lang="en-US" sz="2800" dirty="0"/>
          </a:p>
        </p:txBody>
      </p:sp>
    </p:spTree>
    <p:extLst>
      <p:ext uri="{BB962C8B-B14F-4D97-AF65-F5344CB8AC3E}">
        <p14:creationId xmlns:p14="http://schemas.microsoft.com/office/powerpoint/2010/main" val="205418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Exercise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“Art is the </a:t>
            </a:r>
            <a:r>
              <a:rPr lang="en-US" b="1" dirty="0" smtClean="0"/>
              <a:t>antidote</a:t>
            </a:r>
            <a:r>
              <a:rPr lang="en-US" dirty="0" smtClean="0"/>
              <a:t> that can call us back from the edge of numbness, restoring the ability to feel for another.” –Barbara Kingsolver </a:t>
            </a:r>
          </a:p>
          <a:p>
            <a:r>
              <a:rPr lang="en-US" dirty="0" smtClean="0"/>
              <a:t>By using the word </a:t>
            </a:r>
            <a:r>
              <a:rPr lang="en-US" i="1" dirty="0" smtClean="0"/>
              <a:t>antidote</a:t>
            </a:r>
            <a:r>
              <a:rPr lang="en-US" dirty="0" smtClean="0"/>
              <a:t>, what does the author imply about the inability to feel for one another? </a:t>
            </a:r>
          </a:p>
          <a:p>
            <a:r>
              <a:rPr lang="en-US" dirty="0" smtClean="0"/>
              <a:t>If </a:t>
            </a:r>
            <a:r>
              <a:rPr lang="en-US" i="1" dirty="0" smtClean="0"/>
              <a:t>antidote</a:t>
            </a:r>
            <a:r>
              <a:rPr lang="en-US" dirty="0" smtClean="0"/>
              <a:t> became the word </a:t>
            </a:r>
            <a:r>
              <a:rPr lang="en-US" i="1" dirty="0" smtClean="0"/>
              <a:t>gift</a:t>
            </a:r>
            <a:r>
              <a:rPr lang="en-US" dirty="0" smtClean="0"/>
              <a:t>, what effect would it have on the meaning of the sentence?</a:t>
            </a:r>
          </a:p>
          <a:p>
            <a:pPr marL="0" indent="0">
              <a:buNone/>
            </a:pPr>
            <a:endParaRPr lang="en-US" dirty="0"/>
          </a:p>
        </p:txBody>
      </p:sp>
    </p:spTree>
    <p:extLst>
      <p:ext uri="{BB962C8B-B14F-4D97-AF65-F5344CB8AC3E}">
        <p14:creationId xmlns:p14="http://schemas.microsoft.com/office/powerpoint/2010/main" val="316533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Exercise</a:t>
            </a:r>
          </a:p>
        </p:txBody>
      </p:sp>
      <p:sp>
        <p:nvSpPr>
          <p:cNvPr id="3" name="Content Placeholder 2"/>
          <p:cNvSpPr>
            <a:spLocks noGrp="1"/>
          </p:cNvSpPr>
          <p:nvPr>
            <p:ph sz="quarter" idx="1"/>
          </p:nvPr>
        </p:nvSpPr>
        <p:spPr/>
        <p:txBody>
          <a:bodyPr>
            <a:normAutofit/>
          </a:bodyPr>
          <a:lstStyle/>
          <a:p>
            <a:pPr marL="0" indent="0">
              <a:buNone/>
            </a:pPr>
            <a:r>
              <a:rPr lang="en-US" dirty="0" smtClean="0"/>
              <a:t>“An aged man is but a paltry thing / a </a:t>
            </a:r>
            <a:r>
              <a:rPr lang="en-US" b="1" dirty="0" smtClean="0"/>
              <a:t>tattered</a:t>
            </a:r>
            <a:r>
              <a:rPr lang="en-US" dirty="0" smtClean="0"/>
              <a:t> coat upon a stick…” – W. B. Yeats</a:t>
            </a:r>
          </a:p>
          <a:p>
            <a:r>
              <a:rPr lang="en-US" dirty="0" smtClean="0"/>
              <a:t>What picture is created with the word </a:t>
            </a:r>
            <a:r>
              <a:rPr lang="en-US" i="1" dirty="0" smtClean="0"/>
              <a:t>tattered</a:t>
            </a:r>
            <a:r>
              <a:rPr lang="en-US" dirty="0" smtClean="0"/>
              <a:t>?</a:t>
            </a:r>
          </a:p>
          <a:p>
            <a:r>
              <a:rPr lang="en-US" dirty="0" smtClean="0"/>
              <a:t>What do the connotative meanings of this word tell us about the persona’s attitude toward “an aged man”?</a:t>
            </a:r>
          </a:p>
          <a:p>
            <a:pPr marL="0" indent="0">
              <a:buNone/>
            </a:pPr>
            <a:r>
              <a:rPr lang="en-US" b="1" dirty="0" smtClean="0"/>
              <a:t>Your Turn: </a:t>
            </a:r>
            <a:r>
              <a:rPr lang="en-US" dirty="0" smtClean="0"/>
              <a:t>List three adjectives about your current shoes. Make sure that these words connect to your attitude about the shoes. Share with a partner to see if he or she can determine your tone.</a:t>
            </a:r>
            <a:endParaRPr lang="en-US" b="1" dirty="0"/>
          </a:p>
        </p:txBody>
      </p:sp>
    </p:spTree>
    <p:extLst>
      <p:ext uri="{BB962C8B-B14F-4D97-AF65-F5344CB8AC3E}">
        <p14:creationId xmlns:p14="http://schemas.microsoft.com/office/powerpoint/2010/main" val="304501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Exercise</a:t>
            </a:r>
          </a:p>
        </p:txBody>
      </p:sp>
      <p:sp>
        <p:nvSpPr>
          <p:cNvPr id="3" name="Content Placeholder 2"/>
          <p:cNvSpPr>
            <a:spLocks noGrp="1"/>
          </p:cNvSpPr>
          <p:nvPr>
            <p:ph sz="quarter" idx="1"/>
          </p:nvPr>
        </p:nvSpPr>
        <p:spPr/>
        <p:txBody>
          <a:bodyPr>
            <a:normAutofit/>
          </a:bodyPr>
          <a:lstStyle/>
          <a:p>
            <a:pPr marL="0" indent="0">
              <a:buNone/>
            </a:pPr>
            <a:r>
              <a:rPr lang="en-US" dirty="0" smtClean="0"/>
              <a:t>“The man sighed </a:t>
            </a:r>
            <a:r>
              <a:rPr lang="en-US" b="1" dirty="0" smtClean="0"/>
              <a:t>hugely</a:t>
            </a:r>
            <a:r>
              <a:rPr lang="en-US" dirty="0" smtClean="0"/>
              <a:t>.” –E. Annie </a:t>
            </a:r>
            <a:r>
              <a:rPr lang="en-US" dirty="0" err="1" smtClean="0"/>
              <a:t>Proulx</a:t>
            </a:r>
            <a:endParaRPr lang="en-US" dirty="0" smtClean="0"/>
          </a:p>
          <a:p>
            <a:r>
              <a:rPr lang="en-US" dirty="0" smtClean="0"/>
              <a:t>Discuss the impact of the word </a:t>
            </a:r>
            <a:r>
              <a:rPr lang="en-US" i="1" dirty="0" smtClean="0"/>
              <a:t>hugely</a:t>
            </a:r>
            <a:r>
              <a:rPr lang="en-US" dirty="0" smtClean="0"/>
              <a:t>. </a:t>
            </a:r>
          </a:p>
          <a:p>
            <a:r>
              <a:rPr lang="en-US" dirty="0" smtClean="0"/>
              <a:t>How would the meaning of the sentence change if it were revised as this:</a:t>
            </a:r>
          </a:p>
          <a:p>
            <a:pPr lvl="1"/>
            <a:r>
              <a:rPr lang="en-US" dirty="0" smtClean="0"/>
              <a:t>The man sighed </a:t>
            </a:r>
            <a:r>
              <a:rPr lang="en-US" b="1" dirty="0" smtClean="0"/>
              <a:t>loudly</a:t>
            </a:r>
            <a:r>
              <a:rPr lang="en-US" dirty="0" smtClean="0"/>
              <a:t>. </a:t>
            </a:r>
          </a:p>
          <a:p>
            <a:pPr marL="57150" indent="0">
              <a:buNone/>
            </a:pPr>
            <a:endParaRPr lang="en-US" dirty="0"/>
          </a:p>
          <a:p>
            <a:pPr marL="57150" indent="0">
              <a:buNone/>
            </a:pPr>
            <a:r>
              <a:rPr lang="en-US" b="1" dirty="0" smtClean="0"/>
              <a:t>Your Turn: </a:t>
            </a:r>
            <a:r>
              <a:rPr lang="en-US" dirty="0" smtClean="0"/>
              <a:t>Fill in the blank with an adverb:</a:t>
            </a:r>
          </a:p>
          <a:p>
            <a:pPr marL="57150" indent="0">
              <a:buNone/>
            </a:pPr>
            <a:r>
              <a:rPr lang="en-US" b="1" dirty="0"/>
              <a:t>	</a:t>
            </a:r>
            <a:r>
              <a:rPr lang="en-US" b="1" dirty="0" smtClean="0"/>
              <a:t>The man coughed ________. </a:t>
            </a:r>
          </a:p>
          <a:p>
            <a:pPr marL="57150" indent="0">
              <a:buNone/>
            </a:pPr>
            <a:r>
              <a:rPr lang="en-US" dirty="0" smtClean="0"/>
              <a:t>Discuss the effect of your choice. </a:t>
            </a:r>
            <a:endParaRPr lang="en-US" dirty="0"/>
          </a:p>
        </p:txBody>
      </p:sp>
    </p:spTree>
    <p:extLst>
      <p:ext uri="{BB962C8B-B14F-4D97-AF65-F5344CB8AC3E}">
        <p14:creationId xmlns:p14="http://schemas.microsoft.com/office/powerpoint/2010/main" val="381195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Exercise</a:t>
            </a:r>
          </a:p>
        </p:txBody>
      </p:sp>
      <p:sp>
        <p:nvSpPr>
          <p:cNvPr id="3" name="Content Placeholder 2"/>
          <p:cNvSpPr>
            <a:spLocks noGrp="1"/>
          </p:cNvSpPr>
          <p:nvPr>
            <p:ph sz="quarter" idx="1"/>
          </p:nvPr>
        </p:nvSpPr>
        <p:spPr/>
        <p:txBody>
          <a:bodyPr/>
          <a:lstStyle/>
          <a:p>
            <a:pPr marL="0" indent="0">
              <a:buNone/>
            </a:pPr>
            <a:r>
              <a:rPr lang="en-US" dirty="0" smtClean="0"/>
              <a:t>“</a:t>
            </a:r>
            <a:r>
              <a:rPr lang="en-US" dirty="0" err="1" smtClean="0"/>
              <a:t>Abuelito</a:t>
            </a:r>
            <a:r>
              <a:rPr lang="en-US" dirty="0" smtClean="0"/>
              <a:t> under a </a:t>
            </a:r>
            <a:r>
              <a:rPr lang="en-US" b="1" dirty="0" smtClean="0"/>
              <a:t>bald</a:t>
            </a:r>
            <a:r>
              <a:rPr lang="en-US" dirty="0" smtClean="0"/>
              <a:t> light bulb, under a ceiling </a:t>
            </a:r>
            <a:r>
              <a:rPr lang="en-US" b="1" dirty="0" smtClean="0"/>
              <a:t>dusty</a:t>
            </a:r>
            <a:r>
              <a:rPr lang="en-US" dirty="0" smtClean="0"/>
              <a:t> with flies, puffs his cigar and counts money soft and wrinkled as old Kleenex.” </a:t>
            </a:r>
          </a:p>
          <a:p>
            <a:pPr marL="0" indent="0">
              <a:buNone/>
            </a:pPr>
            <a:r>
              <a:rPr lang="en-US" dirty="0" smtClean="0"/>
              <a:t>–Sandra Cisneros</a:t>
            </a:r>
          </a:p>
          <a:p>
            <a:r>
              <a:rPr lang="en-US" dirty="0" smtClean="0"/>
              <a:t>Discuss the effect of the bolded words. </a:t>
            </a:r>
          </a:p>
          <a:p>
            <a:pPr marL="0" indent="0">
              <a:buNone/>
            </a:pPr>
            <a:r>
              <a:rPr lang="en-US" b="1" dirty="0" smtClean="0"/>
              <a:t>Your Turn: </a:t>
            </a:r>
            <a:r>
              <a:rPr lang="en-US" dirty="0" smtClean="0"/>
              <a:t>Replace </a:t>
            </a:r>
            <a:r>
              <a:rPr lang="en-US" i="1" dirty="0" smtClean="0"/>
              <a:t>dusty</a:t>
            </a:r>
            <a:r>
              <a:rPr lang="en-US" dirty="0" smtClean="0"/>
              <a:t> with a different adjective in the sentence above. Explain the impact of your choice on the sentence.</a:t>
            </a:r>
            <a:endParaRPr lang="en-US" b="1" dirty="0"/>
          </a:p>
        </p:txBody>
      </p:sp>
    </p:spTree>
    <p:extLst>
      <p:ext uri="{BB962C8B-B14F-4D97-AF65-F5344CB8AC3E}">
        <p14:creationId xmlns:p14="http://schemas.microsoft.com/office/powerpoint/2010/main" val="1604658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Exercise</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“Most men wear their belts low here, there being so many </a:t>
            </a:r>
            <a:r>
              <a:rPr lang="en-US" b="1" dirty="0" smtClean="0"/>
              <a:t>outstanding</a:t>
            </a:r>
            <a:r>
              <a:rPr lang="en-US" dirty="0" smtClean="0"/>
              <a:t> bellies, some big enough to have names of their own and be formally introduced. Those men don’t </a:t>
            </a:r>
            <a:r>
              <a:rPr lang="en-US" b="1" dirty="0" smtClean="0"/>
              <a:t>suck </a:t>
            </a:r>
            <a:r>
              <a:rPr lang="en-US" dirty="0" smtClean="0"/>
              <a:t>them in or hide them in loose shirts; they </a:t>
            </a:r>
            <a:r>
              <a:rPr lang="en-US" b="1" dirty="0" smtClean="0"/>
              <a:t>let them hang free</a:t>
            </a:r>
            <a:r>
              <a:rPr lang="en-US" dirty="0" smtClean="0"/>
              <a:t>, they pat them, they stroke them as they stand around and talk.” –Garrison Keillor</a:t>
            </a:r>
          </a:p>
          <a:p>
            <a:pPr marL="0" indent="0">
              <a:buNone/>
            </a:pPr>
            <a:r>
              <a:rPr lang="en-US" dirty="0" smtClean="0"/>
              <a:t> </a:t>
            </a:r>
            <a:endParaRPr lang="en-US" dirty="0"/>
          </a:p>
        </p:txBody>
      </p:sp>
      <p:sp>
        <p:nvSpPr>
          <p:cNvPr id="4" name="Content Placeholder 3"/>
          <p:cNvSpPr>
            <a:spLocks noGrp="1"/>
          </p:cNvSpPr>
          <p:nvPr>
            <p:ph sz="quarter" idx="2"/>
          </p:nvPr>
        </p:nvSpPr>
        <p:spPr>
          <a:xfrm>
            <a:off x="4648200" y="1600200"/>
            <a:ext cx="4114800" cy="4876800"/>
          </a:xfrm>
        </p:spPr>
        <p:txBody>
          <a:bodyPr>
            <a:normAutofit fontScale="92500" lnSpcReduction="20000"/>
          </a:bodyPr>
          <a:lstStyle/>
          <a:p>
            <a:r>
              <a:rPr lang="en-US" dirty="0" smtClean="0"/>
              <a:t>Discuss the effect of the bolded words. What do they reveal about the author’s tone? </a:t>
            </a:r>
          </a:p>
          <a:p>
            <a:r>
              <a:rPr lang="en-US" dirty="0" smtClean="0"/>
              <a:t>How would the tone change if the author changed </a:t>
            </a:r>
            <a:r>
              <a:rPr lang="en-US" i="1" dirty="0" smtClean="0"/>
              <a:t>suck</a:t>
            </a:r>
            <a:r>
              <a:rPr lang="en-US" dirty="0" smtClean="0"/>
              <a:t> to </a:t>
            </a:r>
            <a:r>
              <a:rPr lang="en-US" i="1" dirty="0" smtClean="0"/>
              <a:t>pull</a:t>
            </a:r>
            <a:r>
              <a:rPr lang="en-US" dirty="0" smtClean="0"/>
              <a:t> and </a:t>
            </a:r>
            <a:r>
              <a:rPr lang="en-US" i="1" dirty="0" smtClean="0"/>
              <a:t>let them hang free</a:t>
            </a:r>
            <a:r>
              <a:rPr lang="en-US" dirty="0" smtClean="0"/>
              <a:t> to </a:t>
            </a:r>
            <a:r>
              <a:rPr lang="en-US" i="1" dirty="0" smtClean="0"/>
              <a:t>accept them</a:t>
            </a:r>
            <a:r>
              <a:rPr lang="en-US" dirty="0" smtClean="0"/>
              <a:t>? </a:t>
            </a:r>
          </a:p>
          <a:p>
            <a:pPr marL="0" indent="0">
              <a:buNone/>
            </a:pPr>
            <a:r>
              <a:rPr lang="en-US" b="1" dirty="0" smtClean="0"/>
              <a:t>Your Turn: </a:t>
            </a:r>
            <a:r>
              <a:rPr lang="en-US" dirty="0" smtClean="0"/>
              <a:t>Write a couple of sentences describing an unattractive but beloved relative. Be honest in your description, but choose your words carefully to reveal your affection in the diction.</a:t>
            </a:r>
            <a:endParaRPr lang="en-US" b="1" dirty="0"/>
          </a:p>
        </p:txBody>
      </p:sp>
    </p:spTree>
    <p:extLst>
      <p:ext uri="{BB962C8B-B14F-4D97-AF65-F5344CB8AC3E}">
        <p14:creationId xmlns:p14="http://schemas.microsoft.com/office/powerpoint/2010/main" val="2805511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1031</TotalTime>
  <Words>2112</Words>
  <Application>Microsoft Office PowerPoint</Application>
  <PresentationFormat>On-screen Show (4:3)</PresentationFormat>
  <Paragraphs>181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Bookman Old Style</vt:lpstr>
      <vt:lpstr>Calibri</vt:lpstr>
      <vt:lpstr>Gill Sans MT</vt:lpstr>
      <vt:lpstr>Wingdings</vt:lpstr>
      <vt:lpstr>Wingdings 3</vt:lpstr>
      <vt:lpstr>Origin</vt:lpstr>
      <vt:lpstr>Intro to DIDLS</vt:lpstr>
      <vt:lpstr>What are DIDLS?</vt:lpstr>
      <vt:lpstr>Diction</vt:lpstr>
      <vt:lpstr>What It Means</vt:lpstr>
      <vt:lpstr>Diction Exercise</vt:lpstr>
      <vt:lpstr>Diction Exercise</vt:lpstr>
      <vt:lpstr>Diction Exercise</vt:lpstr>
      <vt:lpstr>Diction Exercise</vt:lpstr>
      <vt:lpstr>Diction Exercise</vt:lpstr>
      <vt:lpstr>Imagery</vt:lpstr>
      <vt:lpstr>What It Means</vt:lpstr>
      <vt:lpstr>Imagery Exercise</vt:lpstr>
      <vt:lpstr>Imagery Exercise</vt:lpstr>
      <vt:lpstr>Imagery Exercise</vt:lpstr>
      <vt:lpstr>Details</vt:lpstr>
      <vt:lpstr>What It Means</vt:lpstr>
      <vt:lpstr>Detail Exercise</vt:lpstr>
      <vt:lpstr>Detail Exercise</vt:lpstr>
      <vt:lpstr>Detail Exercise</vt:lpstr>
      <vt:lpstr>Detail Exercise</vt:lpstr>
      <vt:lpstr>Language</vt:lpstr>
      <vt:lpstr>What It Means</vt:lpstr>
      <vt:lpstr>What It Means</vt:lpstr>
      <vt:lpstr>Language Exercise</vt:lpstr>
      <vt:lpstr>Syntax</vt:lpstr>
      <vt:lpstr>What It Means</vt:lpstr>
      <vt:lpstr>Syntax Exercise</vt:lpstr>
      <vt:lpstr>Syntax Exercise</vt:lpstr>
      <vt:lpstr>Syntax 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DIDLS and Writer’s Practice</dc:title>
  <dc:creator>Windows User</dc:creator>
  <cp:lastModifiedBy>Leslie Dott</cp:lastModifiedBy>
  <cp:revision>41</cp:revision>
  <cp:lastPrinted>2018-11-06T12:59:30Z</cp:lastPrinted>
  <dcterms:created xsi:type="dcterms:W3CDTF">2014-01-02T15:39:41Z</dcterms:created>
  <dcterms:modified xsi:type="dcterms:W3CDTF">2018-11-06T12:59:35Z</dcterms:modified>
</cp:coreProperties>
</file>