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7"/>
  </p:handoutMasterIdLst>
  <p:sldIdLst>
    <p:sldId id="267" r:id="rId2"/>
    <p:sldId id="258" r:id="rId3"/>
    <p:sldId id="260" r:id="rId4"/>
    <p:sldId id="259" r:id="rId5"/>
    <p:sldId id="261" r:id="rId6"/>
    <p:sldId id="272" r:id="rId7"/>
    <p:sldId id="262" r:id="rId8"/>
    <p:sldId id="263" r:id="rId9"/>
    <p:sldId id="265" r:id="rId10"/>
    <p:sldId id="264" r:id="rId11"/>
    <p:sldId id="268" r:id="rId12"/>
    <p:sldId id="269" r:id="rId13"/>
    <p:sldId id="270" r:id="rId14"/>
    <p:sldId id="271" r:id="rId15"/>
    <p:sldId id="273"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1E46950-B48E-4D64-944A-7368036A5353}" type="datetimeFigureOut">
              <a:rPr lang="en-US" smtClean="0"/>
              <a:t>3/23/2016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FA7CAF3-9382-4B44-9A2E-D0D16F88D1C1}" type="slidenum">
              <a:rPr lang="en-US" smtClean="0"/>
              <a:t>‹#›</a:t>
            </a:fld>
            <a:endParaRPr lang="en-US"/>
          </a:p>
        </p:txBody>
      </p:sp>
    </p:spTree>
    <p:extLst>
      <p:ext uri="{BB962C8B-B14F-4D97-AF65-F5344CB8AC3E}">
        <p14:creationId xmlns:p14="http://schemas.microsoft.com/office/powerpoint/2010/main" val="344162493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F58C5A-EFD1-43EF-8816-15D64D778A7C}"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E0BEF-443F-4572-B184-09D69C36655E}" type="slidenum">
              <a:rPr lang="en-US" smtClean="0"/>
              <a:t>‹#›</a:t>
            </a:fld>
            <a:endParaRPr lang="en-US"/>
          </a:p>
        </p:txBody>
      </p:sp>
    </p:spTree>
    <p:extLst>
      <p:ext uri="{BB962C8B-B14F-4D97-AF65-F5344CB8AC3E}">
        <p14:creationId xmlns:p14="http://schemas.microsoft.com/office/powerpoint/2010/main" val="3628332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F58C5A-EFD1-43EF-8816-15D64D778A7C}"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E0BEF-443F-4572-B184-09D69C36655E}" type="slidenum">
              <a:rPr lang="en-US" smtClean="0"/>
              <a:t>‹#›</a:t>
            </a:fld>
            <a:endParaRPr lang="en-US"/>
          </a:p>
        </p:txBody>
      </p:sp>
    </p:spTree>
    <p:extLst>
      <p:ext uri="{BB962C8B-B14F-4D97-AF65-F5344CB8AC3E}">
        <p14:creationId xmlns:p14="http://schemas.microsoft.com/office/powerpoint/2010/main" val="2770400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F58C5A-EFD1-43EF-8816-15D64D778A7C}"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E0BEF-443F-4572-B184-09D69C36655E}" type="slidenum">
              <a:rPr lang="en-US" smtClean="0"/>
              <a:t>‹#›</a:t>
            </a:fld>
            <a:endParaRPr lang="en-US"/>
          </a:p>
        </p:txBody>
      </p:sp>
    </p:spTree>
    <p:extLst>
      <p:ext uri="{BB962C8B-B14F-4D97-AF65-F5344CB8AC3E}">
        <p14:creationId xmlns:p14="http://schemas.microsoft.com/office/powerpoint/2010/main" val="2886908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F58C5A-EFD1-43EF-8816-15D64D778A7C}"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E0BEF-443F-4572-B184-09D69C36655E}" type="slidenum">
              <a:rPr lang="en-US" smtClean="0"/>
              <a:t>‹#›</a:t>
            </a:fld>
            <a:endParaRPr lang="en-US"/>
          </a:p>
        </p:txBody>
      </p:sp>
    </p:spTree>
    <p:extLst>
      <p:ext uri="{BB962C8B-B14F-4D97-AF65-F5344CB8AC3E}">
        <p14:creationId xmlns:p14="http://schemas.microsoft.com/office/powerpoint/2010/main" val="1329000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F58C5A-EFD1-43EF-8816-15D64D778A7C}"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E0BEF-443F-4572-B184-09D69C36655E}" type="slidenum">
              <a:rPr lang="en-US" smtClean="0"/>
              <a:t>‹#›</a:t>
            </a:fld>
            <a:endParaRPr lang="en-US"/>
          </a:p>
        </p:txBody>
      </p:sp>
    </p:spTree>
    <p:extLst>
      <p:ext uri="{BB962C8B-B14F-4D97-AF65-F5344CB8AC3E}">
        <p14:creationId xmlns:p14="http://schemas.microsoft.com/office/powerpoint/2010/main" val="184127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F58C5A-EFD1-43EF-8816-15D64D778A7C}" type="datetimeFigureOut">
              <a:rPr lang="en-US" smtClean="0"/>
              <a:t>3/23/2016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2E0BEF-443F-4572-B184-09D69C36655E}" type="slidenum">
              <a:rPr lang="en-US" smtClean="0"/>
              <a:t>‹#›</a:t>
            </a:fld>
            <a:endParaRPr lang="en-US"/>
          </a:p>
        </p:txBody>
      </p:sp>
    </p:spTree>
    <p:extLst>
      <p:ext uri="{BB962C8B-B14F-4D97-AF65-F5344CB8AC3E}">
        <p14:creationId xmlns:p14="http://schemas.microsoft.com/office/powerpoint/2010/main" val="1227282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F58C5A-EFD1-43EF-8816-15D64D778A7C}" type="datetimeFigureOut">
              <a:rPr lang="en-US" smtClean="0"/>
              <a:t>3/23/2016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2E0BEF-443F-4572-B184-09D69C36655E}" type="slidenum">
              <a:rPr lang="en-US" smtClean="0"/>
              <a:t>‹#›</a:t>
            </a:fld>
            <a:endParaRPr lang="en-US"/>
          </a:p>
        </p:txBody>
      </p:sp>
    </p:spTree>
    <p:extLst>
      <p:ext uri="{BB962C8B-B14F-4D97-AF65-F5344CB8AC3E}">
        <p14:creationId xmlns:p14="http://schemas.microsoft.com/office/powerpoint/2010/main" val="1517746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F58C5A-EFD1-43EF-8816-15D64D778A7C}" type="datetimeFigureOut">
              <a:rPr lang="en-US" smtClean="0"/>
              <a:t>3/23/2016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2E0BEF-443F-4572-B184-09D69C36655E}" type="slidenum">
              <a:rPr lang="en-US" smtClean="0"/>
              <a:t>‹#›</a:t>
            </a:fld>
            <a:endParaRPr lang="en-US"/>
          </a:p>
        </p:txBody>
      </p:sp>
    </p:spTree>
    <p:extLst>
      <p:ext uri="{BB962C8B-B14F-4D97-AF65-F5344CB8AC3E}">
        <p14:creationId xmlns:p14="http://schemas.microsoft.com/office/powerpoint/2010/main" val="3112609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F58C5A-EFD1-43EF-8816-15D64D778A7C}" type="datetimeFigureOut">
              <a:rPr lang="en-US" smtClean="0"/>
              <a:t>3/23/2016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2E0BEF-443F-4572-B184-09D69C36655E}" type="slidenum">
              <a:rPr lang="en-US" smtClean="0"/>
              <a:t>‹#›</a:t>
            </a:fld>
            <a:endParaRPr lang="en-US"/>
          </a:p>
        </p:txBody>
      </p:sp>
    </p:spTree>
    <p:extLst>
      <p:ext uri="{BB962C8B-B14F-4D97-AF65-F5344CB8AC3E}">
        <p14:creationId xmlns:p14="http://schemas.microsoft.com/office/powerpoint/2010/main" val="3986174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F58C5A-EFD1-43EF-8816-15D64D778A7C}" type="datetimeFigureOut">
              <a:rPr lang="en-US" smtClean="0"/>
              <a:t>3/23/2016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2E0BEF-443F-4572-B184-09D69C36655E}" type="slidenum">
              <a:rPr lang="en-US" smtClean="0"/>
              <a:t>‹#›</a:t>
            </a:fld>
            <a:endParaRPr lang="en-US"/>
          </a:p>
        </p:txBody>
      </p:sp>
    </p:spTree>
    <p:extLst>
      <p:ext uri="{BB962C8B-B14F-4D97-AF65-F5344CB8AC3E}">
        <p14:creationId xmlns:p14="http://schemas.microsoft.com/office/powerpoint/2010/main" val="858788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F58C5A-EFD1-43EF-8816-15D64D778A7C}" type="datetimeFigureOut">
              <a:rPr lang="en-US" smtClean="0"/>
              <a:t>3/23/2016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2E0BEF-443F-4572-B184-09D69C36655E}" type="slidenum">
              <a:rPr lang="en-US" smtClean="0"/>
              <a:t>‹#›</a:t>
            </a:fld>
            <a:endParaRPr lang="en-US"/>
          </a:p>
        </p:txBody>
      </p:sp>
    </p:spTree>
    <p:extLst>
      <p:ext uri="{BB962C8B-B14F-4D97-AF65-F5344CB8AC3E}">
        <p14:creationId xmlns:p14="http://schemas.microsoft.com/office/powerpoint/2010/main" val="3506884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F58C5A-EFD1-43EF-8816-15D64D778A7C}" type="datetimeFigureOut">
              <a:rPr lang="en-US" smtClean="0"/>
              <a:t>3/23/2016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2E0BEF-443F-4572-B184-09D69C36655E}" type="slidenum">
              <a:rPr lang="en-US" smtClean="0"/>
              <a:t>‹#›</a:t>
            </a:fld>
            <a:endParaRPr lang="en-US"/>
          </a:p>
        </p:txBody>
      </p:sp>
    </p:spTree>
    <p:extLst>
      <p:ext uri="{BB962C8B-B14F-4D97-AF65-F5344CB8AC3E}">
        <p14:creationId xmlns:p14="http://schemas.microsoft.com/office/powerpoint/2010/main" val="2007022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owl.english.purdue.edu/owl/resource/747/0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Citing Sources Inside Your Research Paper</a:t>
            </a:r>
            <a:endParaRPr lang="en-US" dirty="0"/>
          </a:p>
        </p:txBody>
      </p:sp>
      <p:sp>
        <p:nvSpPr>
          <p:cNvPr id="3" name="Subtitle 2"/>
          <p:cNvSpPr>
            <a:spLocks noGrp="1"/>
          </p:cNvSpPr>
          <p:nvPr>
            <p:ph type="subTitle" idx="1"/>
          </p:nvPr>
        </p:nvSpPr>
        <p:spPr/>
        <p:txBody>
          <a:bodyPr/>
          <a:lstStyle/>
          <a:p>
            <a:r>
              <a:rPr lang="en-US" dirty="0" smtClean="0"/>
              <a:t>In-Text Citations</a:t>
            </a:r>
          </a:p>
          <a:p>
            <a:r>
              <a:rPr lang="en-US" dirty="0" smtClean="0"/>
              <a:t>Or </a:t>
            </a:r>
          </a:p>
          <a:p>
            <a:r>
              <a:rPr lang="en-US" dirty="0" smtClean="0"/>
              <a:t>Parenthetical Citations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400316"/>
            <a:ext cx="1981200" cy="2425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8600"/>
            <a:ext cx="154305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4792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In-text</a:t>
            </a:r>
            <a:r>
              <a:rPr lang="en-US" dirty="0" smtClean="0"/>
              <a:t> Citations </a:t>
            </a:r>
            <a:br>
              <a:rPr lang="en-US" dirty="0" smtClean="0"/>
            </a:br>
            <a:r>
              <a:rPr lang="en-US" dirty="0" smtClean="0"/>
              <a:t>aka </a:t>
            </a:r>
            <a:r>
              <a:rPr lang="en-US" dirty="0" smtClean="0">
                <a:solidFill>
                  <a:srgbClr val="FF0000"/>
                </a:solidFill>
              </a:rPr>
              <a:t>Parenthetical </a:t>
            </a:r>
            <a:r>
              <a:rPr lang="en-US" dirty="0" smtClean="0"/>
              <a:t>Citations</a:t>
            </a:r>
            <a:endParaRPr lang="en-US" dirty="0"/>
          </a:p>
        </p:txBody>
      </p:sp>
      <p:sp>
        <p:nvSpPr>
          <p:cNvPr id="3" name="Content Placeholder 2"/>
          <p:cNvSpPr>
            <a:spLocks noGrp="1"/>
          </p:cNvSpPr>
          <p:nvPr>
            <p:ph idx="1"/>
          </p:nvPr>
        </p:nvSpPr>
        <p:spPr>
          <a:xfrm>
            <a:off x="0" y="1600200"/>
            <a:ext cx="9144000" cy="5257800"/>
          </a:xfrm>
        </p:spPr>
        <p:txBody>
          <a:bodyPr>
            <a:normAutofit/>
          </a:bodyPr>
          <a:lstStyle/>
          <a:p>
            <a:pPr marL="0" indent="0">
              <a:buNone/>
            </a:pPr>
            <a:r>
              <a:rPr lang="en-US" sz="4000" dirty="0" smtClean="0">
                <a:solidFill>
                  <a:schemeClr val="tx2">
                    <a:lumMod val="60000"/>
                    <a:lumOff val="40000"/>
                  </a:schemeClr>
                </a:solidFill>
              </a:rPr>
              <a:t>Option # 2</a:t>
            </a:r>
          </a:p>
          <a:p>
            <a:pPr marL="0" indent="0">
              <a:buNone/>
            </a:pPr>
            <a:r>
              <a:rPr lang="en-US" sz="4000" dirty="0" smtClean="0">
                <a:solidFill>
                  <a:schemeClr val="tx2">
                    <a:lumMod val="60000"/>
                    <a:lumOff val="40000"/>
                  </a:schemeClr>
                </a:solidFill>
              </a:rPr>
              <a:t>According to the </a:t>
            </a:r>
            <a:r>
              <a:rPr lang="en-US" sz="4000" u="sng" dirty="0" smtClean="0">
                <a:solidFill>
                  <a:srgbClr val="FFC000"/>
                </a:solidFill>
              </a:rPr>
              <a:t>Bureau of Labor Statistics</a:t>
            </a:r>
            <a:r>
              <a:rPr lang="en-US" sz="4000" dirty="0" smtClean="0">
                <a:solidFill>
                  <a:schemeClr val="tx2">
                    <a:lumMod val="60000"/>
                    <a:lumOff val="40000"/>
                  </a:schemeClr>
                </a:solidFill>
              </a:rPr>
              <a:t>, the employment rate for dieticians is projected to increase by </a:t>
            </a:r>
            <a:r>
              <a:rPr lang="en-US" sz="4000" u="sng" dirty="0" smtClean="0">
                <a:solidFill>
                  <a:srgbClr val="FFC000"/>
                </a:solidFill>
              </a:rPr>
              <a:t>twenty-one percent </a:t>
            </a:r>
            <a:r>
              <a:rPr lang="en-US" sz="4000" dirty="0" smtClean="0">
                <a:solidFill>
                  <a:schemeClr val="tx2">
                    <a:lumMod val="60000"/>
                    <a:lumOff val="40000"/>
                  </a:schemeClr>
                </a:solidFill>
              </a:rPr>
              <a:t>in the next ten years.</a:t>
            </a:r>
          </a:p>
          <a:p>
            <a:pPr marL="0" indent="0">
              <a:buNone/>
            </a:pPr>
            <a:endParaRPr lang="en-US" sz="4000" dirty="0">
              <a:solidFill>
                <a:schemeClr val="tx2">
                  <a:lumMod val="60000"/>
                  <a:lumOff val="40000"/>
                </a:schemeClr>
              </a:solidFill>
            </a:endParaRPr>
          </a:p>
          <a:p>
            <a:pPr marL="0" indent="0">
              <a:buNone/>
            </a:pPr>
            <a:endParaRPr lang="en-US" sz="1800" dirty="0" smtClean="0">
              <a:solidFill>
                <a:schemeClr val="tx2">
                  <a:lumMod val="60000"/>
                  <a:lumOff val="40000"/>
                </a:schemeClr>
              </a:solidFill>
            </a:endParaRPr>
          </a:p>
          <a:p>
            <a:pPr marL="0" indent="0">
              <a:buNone/>
            </a:pPr>
            <a:r>
              <a:rPr lang="en-US" sz="1800" dirty="0" smtClean="0">
                <a:solidFill>
                  <a:schemeClr val="tx2">
                    <a:lumMod val="60000"/>
                    <a:lumOff val="40000"/>
                  </a:schemeClr>
                </a:solidFill>
              </a:rPr>
              <a:t>*If you choose this option, you do </a:t>
            </a:r>
            <a:r>
              <a:rPr lang="en-US" sz="1800" u="sng" dirty="0" smtClean="0">
                <a:solidFill>
                  <a:schemeClr val="tx2">
                    <a:lumMod val="60000"/>
                    <a:lumOff val="40000"/>
                  </a:schemeClr>
                </a:solidFill>
              </a:rPr>
              <a:t>not</a:t>
            </a:r>
            <a:r>
              <a:rPr lang="en-US" sz="1800" dirty="0" smtClean="0">
                <a:solidFill>
                  <a:schemeClr val="tx2">
                    <a:lumMod val="60000"/>
                    <a:lumOff val="40000"/>
                  </a:schemeClr>
                </a:solidFill>
              </a:rPr>
              <a:t> have to put anything in parenthesis at the end of the sentence. However, you will need to make sure that there is an entry on the Works Cited page that  mentions the Bureau of Labor Statistics. </a:t>
            </a:r>
            <a:endParaRPr lang="en-US" sz="1800" dirty="0">
              <a:solidFill>
                <a:schemeClr val="tx2">
                  <a:lumMod val="60000"/>
                  <a:lumOff val="40000"/>
                </a:schemeClr>
              </a:solidFill>
            </a:endParaRPr>
          </a:p>
        </p:txBody>
      </p:sp>
      <p:sp>
        <p:nvSpPr>
          <p:cNvPr id="4" name="Down Arrow 3"/>
          <p:cNvSpPr/>
          <p:nvPr/>
        </p:nvSpPr>
        <p:spPr>
          <a:xfrm rot="3908952">
            <a:off x="5968155" y="1325083"/>
            <a:ext cx="214285" cy="15346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6967026">
            <a:off x="6589042" y="3930934"/>
            <a:ext cx="455105" cy="15346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969034" y="1540958"/>
            <a:ext cx="1371600" cy="923330"/>
          </a:xfrm>
          <a:prstGeom prst="rect">
            <a:avLst/>
          </a:prstGeom>
          <a:noFill/>
        </p:spPr>
        <p:txBody>
          <a:bodyPr wrap="square" rtlCol="0">
            <a:spAutoFit/>
          </a:bodyPr>
          <a:lstStyle/>
          <a:p>
            <a:r>
              <a:rPr lang="en-US" dirty="0" smtClean="0"/>
              <a:t>This is the source of information.</a:t>
            </a:r>
            <a:endParaRPr lang="en-US" dirty="0"/>
          </a:p>
        </p:txBody>
      </p:sp>
      <p:sp>
        <p:nvSpPr>
          <p:cNvPr id="7" name="TextBox 6"/>
          <p:cNvSpPr txBox="1"/>
          <p:nvPr/>
        </p:nvSpPr>
        <p:spPr>
          <a:xfrm>
            <a:off x="7413170" y="5090530"/>
            <a:ext cx="1730829" cy="923330"/>
          </a:xfrm>
          <a:prstGeom prst="rect">
            <a:avLst/>
          </a:prstGeom>
          <a:noFill/>
        </p:spPr>
        <p:txBody>
          <a:bodyPr wrap="square" rtlCol="0">
            <a:spAutoFit/>
          </a:bodyPr>
          <a:lstStyle/>
          <a:p>
            <a:r>
              <a:rPr lang="en-US" dirty="0" smtClean="0"/>
              <a:t>This is the fact that needs to be cited. </a:t>
            </a:r>
            <a:endParaRPr lang="en-US" dirty="0"/>
          </a:p>
        </p:txBody>
      </p:sp>
    </p:spTree>
    <p:extLst>
      <p:ext uri="{BB962C8B-B14F-4D97-AF65-F5344CB8AC3E}">
        <p14:creationId xmlns:p14="http://schemas.microsoft.com/office/powerpoint/2010/main" val="192582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In-text</a:t>
            </a:r>
            <a:r>
              <a:rPr lang="en-US" dirty="0" smtClean="0"/>
              <a:t> Citations </a:t>
            </a:r>
            <a:br>
              <a:rPr lang="en-US" dirty="0" smtClean="0"/>
            </a:br>
            <a:r>
              <a:rPr lang="en-US" dirty="0" smtClean="0"/>
              <a:t>aka </a:t>
            </a:r>
            <a:r>
              <a:rPr lang="en-US" dirty="0" smtClean="0">
                <a:solidFill>
                  <a:srgbClr val="FF0000"/>
                </a:solidFill>
              </a:rPr>
              <a:t>Parenthetical </a:t>
            </a:r>
            <a:r>
              <a:rPr lang="en-US" dirty="0" smtClean="0"/>
              <a:t>Citations</a:t>
            </a:r>
            <a:endParaRPr lang="en-US" dirty="0"/>
          </a:p>
        </p:txBody>
      </p:sp>
      <p:sp>
        <p:nvSpPr>
          <p:cNvPr id="3" name="Content Placeholder 2"/>
          <p:cNvSpPr>
            <a:spLocks noGrp="1"/>
          </p:cNvSpPr>
          <p:nvPr>
            <p:ph idx="1"/>
          </p:nvPr>
        </p:nvSpPr>
        <p:spPr/>
        <p:txBody>
          <a:bodyPr>
            <a:normAutofit fontScale="85000" lnSpcReduction="10000"/>
          </a:bodyPr>
          <a:lstStyle/>
          <a:p>
            <a:pPr marL="0" indent="0" algn="ctr">
              <a:buNone/>
            </a:pPr>
            <a:r>
              <a:rPr lang="en-US" sz="8800" dirty="0" smtClean="0">
                <a:solidFill>
                  <a:schemeClr val="tx2">
                    <a:lumMod val="60000"/>
                    <a:lumOff val="40000"/>
                  </a:schemeClr>
                </a:solidFill>
              </a:rPr>
              <a:t>How to properly cite your two pieces of </a:t>
            </a:r>
            <a:r>
              <a:rPr lang="en-US" sz="8800" u="sng" dirty="0" smtClean="0">
                <a:solidFill>
                  <a:srgbClr val="FFC000"/>
                </a:solidFill>
              </a:rPr>
              <a:t>literature</a:t>
            </a:r>
            <a:r>
              <a:rPr lang="en-US" sz="8800" dirty="0" smtClean="0">
                <a:solidFill>
                  <a:schemeClr val="tx2">
                    <a:lumMod val="60000"/>
                    <a:lumOff val="40000"/>
                  </a:schemeClr>
                </a:solidFill>
              </a:rPr>
              <a:t> </a:t>
            </a:r>
            <a:r>
              <a:rPr lang="en-US" sz="8800" b="1" u="sng" dirty="0" smtClean="0">
                <a:solidFill>
                  <a:schemeClr val="tx2">
                    <a:lumMod val="60000"/>
                    <a:lumOff val="40000"/>
                  </a:schemeClr>
                </a:solidFill>
              </a:rPr>
              <a:t>inside</a:t>
            </a:r>
            <a:r>
              <a:rPr lang="en-US" sz="8800" dirty="0" smtClean="0">
                <a:solidFill>
                  <a:schemeClr val="tx2">
                    <a:lumMod val="60000"/>
                    <a:lumOff val="40000"/>
                  </a:schemeClr>
                </a:solidFill>
              </a:rPr>
              <a:t> your </a:t>
            </a:r>
            <a:r>
              <a:rPr lang="en-US" sz="8800" b="1" u="sng" dirty="0" smtClean="0">
                <a:solidFill>
                  <a:schemeClr val="tx2">
                    <a:lumMod val="60000"/>
                    <a:lumOff val="40000"/>
                  </a:schemeClr>
                </a:solidFill>
              </a:rPr>
              <a:t>paragraphs</a:t>
            </a:r>
            <a:endParaRPr lang="en-US" sz="8800" b="1" u="sng" dirty="0">
              <a:solidFill>
                <a:schemeClr val="tx2">
                  <a:lumMod val="60000"/>
                  <a:lumOff val="40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26" y="3810000"/>
            <a:ext cx="1142999" cy="1717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4651" y="4090851"/>
            <a:ext cx="112316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237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In-text</a:t>
            </a:r>
            <a:r>
              <a:rPr lang="en-US" dirty="0" smtClean="0"/>
              <a:t> Citations </a:t>
            </a:r>
            <a:br>
              <a:rPr lang="en-US" dirty="0" smtClean="0"/>
            </a:br>
            <a:r>
              <a:rPr lang="en-US" dirty="0" smtClean="0"/>
              <a:t>aka </a:t>
            </a:r>
            <a:r>
              <a:rPr lang="en-US" dirty="0" smtClean="0">
                <a:solidFill>
                  <a:srgbClr val="FF0000"/>
                </a:solidFill>
              </a:rPr>
              <a:t>Parenthetical </a:t>
            </a:r>
            <a:r>
              <a:rPr lang="en-US" dirty="0" smtClean="0"/>
              <a:t>Citations</a:t>
            </a:r>
            <a:endParaRPr lang="en-US" dirty="0"/>
          </a:p>
        </p:txBody>
      </p:sp>
      <p:sp>
        <p:nvSpPr>
          <p:cNvPr id="3" name="Content Placeholder 2"/>
          <p:cNvSpPr>
            <a:spLocks noGrp="1"/>
          </p:cNvSpPr>
          <p:nvPr>
            <p:ph idx="1"/>
          </p:nvPr>
        </p:nvSpPr>
        <p:spPr>
          <a:xfrm>
            <a:off x="0" y="1600200"/>
            <a:ext cx="9144000" cy="5257800"/>
          </a:xfrm>
        </p:spPr>
        <p:txBody>
          <a:bodyPr>
            <a:normAutofit fontScale="92500" lnSpcReduction="10000"/>
          </a:bodyPr>
          <a:lstStyle/>
          <a:p>
            <a:pPr marL="0" indent="0">
              <a:buNone/>
            </a:pPr>
            <a:r>
              <a:rPr lang="en-US" sz="4000" dirty="0" smtClean="0">
                <a:solidFill>
                  <a:schemeClr val="tx2">
                    <a:lumMod val="60000"/>
                    <a:lumOff val="40000"/>
                  </a:schemeClr>
                </a:solidFill>
              </a:rPr>
              <a:t>Again, there are </a:t>
            </a:r>
            <a:r>
              <a:rPr lang="en-US" sz="4000" b="1" u="sng" dirty="0" smtClean="0">
                <a:solidFill>
                  <a:srgbClr val="FFC000"/>
                </a:solidFill>
              </a:rPr>
              <a:t>two</a:t>
            </a:r>
            <a:r>
              <a:rPr lang="en-US" sz="4000" dirty="0" smtClean="0">
                <a:solidFill>
                  <a:schemeClr val="tx2">
                    <a:lumMod val="60000"/>
                    <a:lumOff val="40000"/>
                  </a:schemeClr>
                </a:solidFill>
              </a:rPr>
              <a:t> options:</a:t>
            </a:r>
          </a:p>
          <a:p>
            <a:pPr marL="742950" indent="-742950">
              <a:buAutoNum type="arabicPeriod"/>
            </a:pPr>
            <a:r>
              <a:rPr lang="en-US" sz="4000" dirty="0" smtClean="0">
                <a:solidFill>
                  <a:schemeClr val="tx2">
                    <a:lumMod val="60000"/>
                    <a:lumOff val="40000"/>
                  </a:schemeClr>
                </a:solidFill>
              </a:rPr>
              <a:t>You can cite the </a:t>
            </a:r>
            <a:r>
              <a:rPr lang="en-US" sz="4000" dirty="0" smtClean="0">
                <a:solidFill>
                  <a:srgbClr val="FFC000"/>
                </a:solidFill>
              </a:rPr>
              <a:t>author’s last name </a:t>
            </a:r>
            <a:r>
              <a:rPr lang="en-US" sz="4000" dirty="0" smtClean="0">
                <a:solidFill>
                  <a:schemeClr val="tx2">
                    <a:lumMod val="60000"/>
                    <a:lumOff val="40000"/>
                  </a:schemeClr>
                </a:solidFill>
              </a:rPr>
              <a:t>and the </a:t>
            </a:r>
            <a:r>
              <a:rPr lang="en-US" sz="4000" dirty="0" smtClean="0">
                <a:solidFill>
                  <a:srgbClr val="FFC000"/>
                </a:solidFill>
              </a:rPr>
              <a:t>page number </a:t>
            </a:r>
            <a:r>
              <a:rPr lang="en-US" sz="4000" dirty="0" smtClean="0">
                <a:solidFill>
                  <a:schemeClr val="tx2">
                    <a:lumMod val="60000"/>
                    <a:lumOff val="40000"/>
                  </a:schemeClr>
                </a:solidFill>
              </a:rPr>
              <a:t>in </a:t>
            </a:r>
            <a:r>
              <a:rPr lang="en-US" sz="4000" b="1" u="sng" dirty="0" smtClean="0">
                <a:solidFill>
                  <a:schemeClr val="tx2">
                    <a:lumMod val="60000"/>
                    <a:lumOff val="40000"/>
                  </a:schemeClr>
                </a:solidFill>
              </a:rPr>
              <a:t>parentheses</a:t>
            </a:r>
            <a:r>
              <a:rPr lang="en-US" sz="4000" dirty="0" smtClean="0">
                <a:solidFill>
                  <a:schemeClr val="tx2">
                    <a:lumMod val="60000"/>
                    <a:lumOff val="40000"/>
                  </a:schemeClr>
                </a:solidFill>
              </a:rPr>
              <a:t> at </a:t>
            </a:r>
            <a:r>
              <a:rPr lang="en-US" sz="4000" u="sng" dirty="0" smtClean="0">
                <a:solidFill>
                  <a:schemeClr val="tx2">
                    <a:lumMod val="60000"/>
                    <a:lumOff val="40000"/>
                  </a:schemeClr>
                </a:solidFill>
              </a:rPr>
              <a:t>the end </a:t>
            </a:r>
            <a:r>
              <a:rPr lang="en-US" sz="4000" dirty="0" smtClean="0">
                <a:solidFill>
                  <a:schemeClr val="tx2">
                    <a:lumMod val="60000"/>
                    <a:lumOff val="40000"/>
                  </a:schemeClr>
                </a:solidFill>
              </a:rPr>
              <a:t>of the sentence.</a:t>
            </a:r>
          </a:p>
          <a:p>
            <a:pPr marL="742950" indent="-742950">
              <a:buAutoNum type="arabicPeriod"/>
            </a:pPr>
            <a:endParaRPr lang="en-US" sz="4000" dirty="0">
              <a:solidFill>
                <a:schemeClr val="tx2">
                  <a:lumMod val="60000"/>
                  <a:lumOff val="40000"/>
                </a:schemeClr>
              </a:solidFill>
            </a:endParaRPr>
          </a:p>
          <a:p>
            <a:pPr marL="742950" indent="-742950">
              <a:buAutoNum type="arabicPeriod"/>
            </a:pPr>
            <a:r>
              <a:rPr lang="en-US" sz="4000" dirty="0" smtClean="0">
                <a:solidFill>
                  <a:schemeClr val="tx2">
                    <a:lumMod val="60000"/>
                    <a:lumOff val="40000"/>
                  </a:schemeClr>
                </a:solidFill>
              </a:rPr>
              <a:t>You can cite the </a:t>
            </a:r>
            <a:r>
              <a:rPr lang="en-US" sz="4000" dirty="0" smtClean="0">
                <a:solidFill>
                  <a:srgbClr val="FFC000"/>
                </a:solidFill>
              </a:rPr>
              <a:t>author’s last name by </a:t>
            </a:r>
            <a:r>
              <a:rPr lang="en-US" sz="4000" u="sng" dirty="0" smtClean="0">
                <a:solidFill>
                  <a:srgbClr val="FFC000"/>
                </a:solidFill>
              </a:rPr>
              <a:t>mentioning</a:t>
            </a:r>
            <a:r>
              <a:rPr lang="en-US" sz="4000" dirty="0" smtClean="0">
                <a:solidFill>
                  <a:srgbClr val="FFC000"/>
                </a:solidFill>
              </a:rPr>
              <a:t> </a:t>
            </a:r>
            <a:r>
              <a:rPr lang="en-US" sz="4000" u="sng" dirty="0" smtClean="0">
                <a:solidFill>
                  <a:srgbClr val="FFC000"/>
                </a:solidFill>
              </a:rPr>
              <a:t>it in the sentence </a:t>
            </a:r>
            <a:r>
              <a:rPr lang="en-US" sz="4000" dirty="0" smtClean="0">
                <a:solidFill>
                  <a:schemeClr val="tx2">
                    <a:lumMod val="60000"/>
                    <a:lumOff val="40000"/>
                  </a:schemeClr>
                </a:solidFill>
              </a:rPr>
              <a:t>itself then </a:t>
            </a:r>
            <a:r>
              <a:rPr lang="en-US" sz="4000" u="sng" dirty="0" smtClean="0">
                <a:solidFill>
                  <a:srgbClr val="002060"/>
                </a:solidFill>
              </a:rPr>
              <a:t>only</a:t>
            </a:r>
            <a:r>
              <a:rPr lang="en-US" sz="4000" dirty="0" smtClean="0">
                <a:solidFill>
                  <a:schemeClr val="tx2">
                    <a:lumMod val="60000"/>
                    <a:lumOff val="40000"/>
                  </a:schemeClr>
                </a:solidFill>
              </a:rPr>
              <a:t> putting the </a:t>
            </a:r>
            <a:r>
              <a:rPr lang="en-US" sz="4000" u="sng" dirty="0" smtClean="0">
                <a:solidFill>
                  <a:srgbClr val="002060"/>
                </a:solidFill>
              </a:rPr>
              <a:t>page number </a:t>
            </a:r>
            <a:r>
              <a:rPr lang="en-US" sz="4000" dirty="0" smtClean="0">
                <a:solidFill>
                  <a:schemeClr val="tx2">
                    <a:lumMod val="60000"/>
                    <a:lumOff val="40000"/>
                  </a:schemeClr>
                </a:solidFill>
              </a:rPr>
              <a:t>in </a:t>
            </a:r>
            <a:r>
              <a:rPr lang="en-US" sz="4000" u="sng" dirty="0" smtClean="0">
                <a:solidFill>
                  <a:srgbClr val="002060"/>
                </a:solidFill>
              </a:rPr>
              <a:t>parenthesis</a:t>
            </a:r>
            <a:r>
              <a:rPr lang="en-US" sz="4000" dirty="0" smtClean="0">
                <a:solidFill>
                  <a:schemeClr val="tx2">
                    <a:lumMod val="60000"/>
                    <a:lumOff val="40000"/>
                  </a:schemeClr>
                </a:solidFill>
              </a:rPr>
              <a:t>. </a:t>
            </a:r>
            <a:endParaRPr lang="en-US" sz="4000" dirty="0">
              <a:solidFill>
                <a:schemeClr val="tx2">
                  <a:lumMod val="60000"/>
                  <a:lumOff val="40000"/>
                </a:scheme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28182"/>
            <a:ext cx="1447800" cy="2175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929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In-text</a:t>
            </a:r>
            <a:r>
              <a:rPr lang="en-US" dirty="0" smtClean="0"/>
              <a:t> Citations </a:t>
            </a:r>
            <a:br>
              <a:rPr lang="en-US" dirty="0" smtClean="0"/>
            </a:br>
            <a:r>
              <a:rPr lang="en-US" dirty="0" smtClean="0"/>
              <a:t>aka </a:t>
            </a:r>
            <a:r>
              <a:rPr lang="en-US" dirty="0" smtClean="0">
                <a:solidFill>
                  <a:srgbClr val="FF0000"/>
                </a:solidFill>
              </a:rPr>
              <a:t>Parenthetical </a:t>
            </a:r>
            <a:r>
              <a:rPr lang="en-US" dirty="0" smtClean="0"/>
              <a:t>Citations</a:t>
            </a:r>
            <a:endParaRPr lang="en-US" dirty="0"/>
          </a:p>
        </p:txBody>
      </p:sp>
      <p:sp>
        <p:nvSpPr>
          <p:cNvPr id="3" name="Content Placeholder 2"/>
          <p:cNvSpPr>
            <a:spLocks noGrp="1"/>
          </p:cNvSpPr>
          <p:nvPr>
            <p:ph idx="1"/>
          </p:nvPr>
        </p:nvSpPr>
        <p:spPr>
          <a:xfrm>
            <a:off x="0" y="1600200"/>
            <a:ext cx="9144000" cy="5257800"/>
          </a:xfrm>
        </p:spPr>
        <p:txBody>
          <a:bodyPr>
            <a:normAutofit/>
          </a:bodyPr>
          <a:lstStyle/>
          <a:p>
            <a:pPr marL="0" indent="0">
              <a:buNone/>
            </a:pPr>
            <a:r>
              <a:rPr lang="en-US" sz="4000" u="sng" dirty="0" smtClean="0">
                <a:solidFill>
                  <a:srgbClr val="FFC000"/>
                </a:solidFill>
              </a:rPr>
              <a:t>Option # 1</a:t>
            </a:r>
          </a:p>
          <a:p>
            <a:pPr marL="0" indent="0">
              <a:buNone/>
            </a:pPr>
            <a:r>
              <a:rPr lang="en-US" sz="4000" dirty="0" smtClean="0">
                <a:solidFill>
                  <a:schemeClr val="tx2">
                    <a:lumMod val="60000"/>
                    <a:lumOff val="40000"/>
                  </a:schemeClr>
                </a:solidFill>
              </a:rPr>
              <a:t>In a conversation later that night with Jay, Nick states: “I wouldn’t ask too much of her. You can’t repeat the past” </a:t>
            </a:r>
            <a:r>
              <a:rPr lang="en-US" sz="4000" dirty="0" smtClean="0">
                <a:solidFill>
                  <a:srgbClr val="FFC000"/>
                </a:solidFill>
              </a:rPr>
              <a:t>(Fitzgerald 110).</a:t>
            </a:r>
            <a:r>
              <a:rPr lang="en-US" sz="4000" dirty="0" smtClean="0">
                <a:solidFill>
                  <a:schemeClr val="tx2">
                    <a:lumMod val="60000"/>
                    <a:lumOff val="40000"/>
                  </a:schemeClr>
                </a:solidFill>
              </a:rPr>
              <a:t> </a:t>
            </a:r>
          </a:p>
          <a:p>
            <a:pPr marL="0" indent="0">
              <a:buNone/>
            </a:pPr>
            <a:endParaRPr lang="en-US" sz="4000" dirty="0">
              <a:solidFill>
                <a:schemeClr val="tx2">
                  <a:lumMod val="60000"/>
                  <a:lumOff val="40000"/>
                </a:schemeClr>
              </a:solidFill>
            </a:endParaRPr>
          </a:p>
          <a:p>
            <a:pPr marL="0" indent="0">
              <a:buNone/>
            </a:pPr>
            <a:r>
              <a:rPr lang="en-US" sz="1800" dirty="0" smtClean="0">
                <a:solidFill>
                  <a:schemeClr val="tx2">
                    <a:lumMod val="60000"/>
                    <a:lumOff val="40000"/>
                  </a:schemeClr>
                </a:solidFill>
              </a:rPr>
              <a:t>			</a:t>
            </a:r>
            <a:r>
              <a:rPr lang="en-US" sz="1800" dirty="0" smtClean="0"/>
              <a:t>*Notice that the period is placed </a:t>
            </a:r>
            <a:r>
              <a:rPr lang="en-US" sz="1800" u="sng" dirty="0" smtClean="0"/>
              <a:t>after</a:t>
            </a:r>
            <a:r>
              <a:rPr lang="en-US" sz="1800" dirty="0" smtClean="0"/>
              <a:t> the parenthesis. </a:t>
            </a:r>
            <a:endParaRPr lang="en-US" sz="1800" dirty="0"/>
          </a:p>
        </p:txBody>
      </p:sp>
      <p:sp>
        <p:nvSpPr>
          <p:cNvPr id="4" name="Down Arrow 3"/>
          <p:cNvSpPr/>
          <p:nvPr/>
        </p:nvSpPr>
        <p:spPr>
          <a:xfrm rot="6967026">
            <a:off x="1704591" y="4270580"/>
            <a:ext cx="455105" cy="15346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112316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685800"/>
            <a:ext cx="112316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159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In-text</a:t>
            </a:r>
            <a:r>
              <a:rPr lang="en-US" dirty="0" smtClean="0"/>
              <a:t> Citations </a:t>
            </a:r>
            <a:br>
              <a:rPr lang="en-US" dirty="0" smtClean="0"/>
            </a:br>
            <a:r>
              <a:rPr lang="en-US" dirty="0" smtClean="0"/>
              <a:t>aka </a:t>
            </a:r>
            <a:r>
              <a:rPr lang="en-US" dirty="0" smtClean="0">
                <a:solidFill>
                  <a:srgbClr val="FF0000"/>
                </a:solidFill>
              </a:rPr>
              <a:t>Parenthetical </a:t>
            </a:r>
            <a:r>
              <a:rPr lang="en-US" dirty="0" smtClean="0"/>
              <a:t>Citations</a:t>
            </a:r>
            <a:endParaRPr lang="en-US" dirty="0"/>
          </a:p>
        </p:txBody>
      </p:sp>
      <p:sp>
        <p:nvSpPr>
          <p:cNvPr id="3" name="Content Placeholder 2"/>
          <p:cNvSpPr>
            <a:spLocks noGrp="1"/>
          </p:cNvSpPr>
          <p:nvPr>
            <p:ph idx="1"/>
          </p:nvPr>
        </p:nvSpPr>
        <p:spPr>
          <a:xfrm>
            <a:off x="0" y="1600200"/>
            <a:ext cx="9144000" cy="5257800"/>
          </a:xfrm>
        </p:spPr>
        <p:txBody>
          <a:bodyPr>
            <a:normAutofit lnSpcReduction="10000"/>
          </a:bodyPr>
          <a:lstStyle/>
          <a:p>
            <a:pPr marL="0" indent="0">
              <a:buNone/>
            </a:pPr>
            <a:r>
              <a:rPr lang="en-US" sz="4000" u="sng" dirty="0" smtClean="0">
                <a:solidFill>
                  <a:srgbClr val="FFC000"/>
                </a:solidFill>
              </a:rPr>
              <a:t>Option # 2</a:t>
            </a:r>
          </a:p>
          <a:p>
            <a:pPr marL="0" indent="0">
              <a:buNone/>
            </a:pPr>
            <a:r>
              <a:rPr lang="en-US" sz="4000" dirty="0" smtClean="0">
                <a:solidFill>
                  <a:schemeClr val="tx2">
                    <a:lumMod val="60000"/>
                    <a:lumOff val="40000"/>
                  </a:schemeClr>
                </a:solidFill>
              </a:rPr>
              <a:t>In the novel, </a:t>
            </a:r>
            <a:r>
              <a:rPr lang="en-US" sz="4000" u="sng" dirty="0" smtClean="0">
                <a:solidFill>
                  <a:srgbClr val="FFC000"/>
                </a:solidFill>
              </a:rPr>
              <a:t>Hurston</a:t>
            </a:r>
            <a:r>
              <a:rPr lang="en-US" sz="4000" dirty="0" smtClean="0">
                <a:solidFill>
                  <a:srgbClr val="FFC000"/>
                </a:solidFill>
              </a:rPr>
              <a:t> </a:t>
            </a:r>
            <a:r>
              <a:rPr lang="en-US" sz="4000" dirty="0" smtClean="0">
                <a:solidFill>
                  <a:schemeClr val="tx2">
                    <a:lumMod val="60000"/>
                    <a:lumOff val="40000"/>
                  </a:schemeClr>
                </a:solidFill>
              </a:rPr>
              <a:t>successfully portrays Janie and her relationship with Jody as something that began beautiful then turned disastrous, as evidence by the narrator declaring that “no matter what Jody did, Janie said nothing” </a:t>
            </a:r>
            <a:r>
              <a:rPr lang="en-US" sz="4000" dirty="0" smtClean="0">
                <a:solidFill>
                  <a:srgbClr val="FFC000"/>
                </a:solidFill>
              </a:rPr>
              <a:t>(76).</a:t>
            </a:r>
          </a:p>
          <a:p>
            <a:pPr marL="0" indent="0">
              <a:buNone/>
            </a:pPr>
            <a:endParaRPr lang="en-US" sz="4000" dirty="0">
              <a:solidFill>
                <a:schemeClr val="tx2">
                  <a:lumMod val="60000"/>
                  <a:lumOff val="40000"/>
                </a:schemeClr>
              </a:solidFill>
            </a:endParaRPr>
          </a:p>
          <a:p>
            <a:pPr marL="0" indent="0">
              <a:buNone/>
            </a:pPr>
            <a:r>
              <a:rPr lang="en-US" sz="1800" dirty="0" smtClean="0">
                <a:solidFill>
                  <a:schemeClr val="tx2">
                    <a:lumMod val="60000"/>
                    <a:lumOff val="40000"/>
                  </a:schemeClr>
                </a:solidFill>
              </a:rPr>
              <a:t>				   </a:t>
            </a:r>
            <a:r>
              <a:rPr lang="en-US" sz="1800" dirty="0" smtClean="0"/>
              <a:t>*Notice that the period is placed </a:t>
            </a:r>
            <a:r>
              <a:rPr lang="en-US" sz="1800" u="sng" dirty="0" smtClean="0"/>
              <a:t>after</a:t>
            </a:r>
            <a:r>
              <a:rPr lang="en-US" sz="1800" dirty="0" smtClean="0"/>
              <a:t> the parenthesis. </a:t>
            </a:r>
            <a:endParaRPr lang="en-US" sz="1800" dirty="0"/>
          </a:p>
        </p:txBody>
      </p:sp>
      <p:sp>
        <p:nvSpPr>
          <p:cNvPr id="4" name="Down Arrow 3"/>
          <p:cNvSpPr/>
          <p:nvPr/>
        </p:nvSpPr>
        <p:spPr>
          <a:xfrm rot="6967026">
            <a:off x="7307913" y="5437775"/>
            <a:ext cx="348759" cy="953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112316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783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Helpful Link with </a:t>
            </a:r>
            <a:r>
              <a:rPr lang="en-US" u="sng" dirty="0" smtClean="0">
                <a:solidFill>
                  <a:srgbClr val="FF0000"/>
                </a:solidFill>
              </a:rPr>
              <a:t>Online Sources</a:t>
            </a:r>
            <a:r>
              <a:rPr lang="en-US" dirty="0" smtClean="0"/>
              <a:t/>
            </a:r>
            <a:br>
              <a:rPr lang="en-US" dirty="0" smtClean="0"/>
            </a:br>
            <a:r>
              <a:rPr lang="en-US" dirty="0" smtClean="0"/>
              <a:t>for the </a:t>
            </a:r>
            <a:r>
              <a:rPr lang="en-US" u="sng" dirty="0" smtClean="0">
                <a:solidFill>
                  <a:srgbClr val="FF0000"/>
                </a:solidFill>
              </a:rPr>
              <a:t>Works Cited </a:t>
            </a:r>
            <a:r>
              <a:rPr lang="en-US" dirty="0" smtClean="0"/>
              <a:t>Page</a:t>
            </a:r>
            <a:endParaRPr lang="en-US" dirty="0"/>
          </a:p>
        </p:txBody>
      </p:sp>
      <p:sp>
        <p:nvSpPr>
          <p:cNvPr id="3" name="Content Placeholder 2"/>
          <p:cNvSpPr>
            <a:spLocks noGrp="1"/>
          </p:cNvSpPr>
          <p:nvPr>
            <p:ph idx="1"/>
          </p:nvPr>
        </p:nvSpPr>
        <p:spPr/>
        <p:txBody>
          <a:bodyPr/>
          <a:lstStyle/>
          <a:p>
            <a:pPr marL="0" indent="0">
              <a:buNone/>
            </a:pPr>
            <a:endParaRPr lang="en-US" dirty="0" smtClean="0">
              <a:hlinkClick r:id="rId2"/>
            </a:endParaRPr>
          </a:p>
          <a:p>
            <a:pPr marL="0" indent="0">
              <a:buNone/>
            </a:pPr>
            <a:r>
              <a:rPr lang="en-US" dirty="0" smtClean="0">
                <a:hlinkClick r:id="rId2"/>
              </a:rPr>
              <a:t>https</a:t>
            </a:r>
            <a:r>
              <a:rPr lang="en-US" dirty="0">
                <a:hlinkClick r:id="rId2"/>
              </a:rPr>
              <a:t>://owl.english.purdue.edu/owl/resource/747/08/</a:t>
            </a:r>
            <a:endParaRPr lang="en-US" dirty="0"/>
          </a:p>
          <a:p>
            <a:pPr marL="0" indent="0">
              <a:buNone/>
            </a:pPr>
            <a:endParaRPr lang="en-US" dirty="0"/>
          </a:p>
        </p:txBody>
      </p:sp>
    </p:spTree>
    <p:extLst>
      <p:ext uri="{BB962C8B-B14F-4D97-AF65-F5344CB8AC3E}">
        <p14:creationId xmlns:p14="http://schemas.microsoft.com/office/powerpoint/2010/main" val="3750795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TV Shows</a:t>
            </a:r>
            <a:endParaRPr lang="en-US" dirty="0"/>
          </a:p>
        </p:txBody>
      </p:sp>
      <p:sp>
        <p:nvSpPr>
          <p:cNvPr id="3" name="Content Placeholder 2"/>
          <p:cNvSpPr>
            <a:spLocks noGrp="1"/>
          </p:cNvSpPr>
          <p:nvPr>
            <p:ph idx="1"/>
          </p:nvPr>
        </p:nvSpPr>
        <p:spPr>
          <a:xfrm>
            <a:off x="76200" y="1600200"/>
            <a:ext cx="9067800" cy="4953000"/>
          </a:xfrm>
        </p:spPr>
        <p:txBody>
          <a:bodyPr>
            <a:normAutofit fontScale="92500" lnSpcReduction="10000"/>
          </a:bodyPr>
          <a:lstStyle/>
          <a:p>
            <a:pPr marL="0" indent="0">
              <a:buNone/>
            </a:pPr>
            <a:r>
              <a:rPr lang="en-US" b="1" dirty="0" smtClean="0"/>
              <a:t>In-text citation format:</a:t>
            </a:r>
            <a:r>
              <a:rPr lang="en-US" dirty="0"/>
              <a:t>	 </a:t>
            </a:r>
            <a:r>
              <a:rPr lang="en-US" dirty="0" smtClean="0"/>
              <a:t>  </a:t>
            </a:r>
            <a:r>
              <a:rPr lang="en-US" dirty="0" smtClean="0">
                <a:solidFill>
                  <a:srgbClr val="FF0000"/>
                </a:solidFill>
              </a:rPr>
              <a:t>("Title of TV Show")</a:t>
            </a:r>
            <a:r>
              <a:rPr lang="en-US" dirty="0" smtClean="0"/>
              <a:t>		</a:t>
            </a:r>
          </a:p>
          <a:p>
            <a:pPr marL="0" indent="0">
              <a:buNone/>
            </a:pPr>
            <a:r>
              <a:rPr lang="en-US" dirty="0" smtClean="0">
                <a:solidFill>
                  <a:srgbClr val="FF0000"/>
                </a:solidFill>
              </a:rPr>
              <a:t>Ex. </a:t>
            </a:r>
            <a:r>
              <a:rPr lang="en-US" dirty="0" smtClean="0"/>
              <a:t>In this particular episode, Ross forms a bond with a monkey named Marcel </a:t>
            </a:r>
            <a:r>
              <a:rPr lang="en-US" dirty="0" smtClean="0">
                <a:solidFill>
                  <a:srgbClr val="FF0000"/>
                </a:solidFill>
              </a:rPr>
              <a:t>(“One about the Monkey”).</a:t>
            </a:r>
          </a:p>
          <a:p>
            <a:pPr marL="0" indent="0">
              <a:buNone/>
            </a:pPr>
            <a:endParaRPr lang="en-US" u="sng" dirty="0"/>
          </a:p>
          <a:p>
            <a:pPr marL="0" indent="0">
              <a:buNone/>
            </a:pPr>
            <a:r>
              <a:rPr lang="en-US" u="sng" dirty="0" smtClean="0"/>
              <a:t>On Works Cited Page:</a:t>
            </a:r>
          </a:p>
          <a:p>
            <a:pPr marL="0" indent="0">
              <a:buNone/>
            </a:pPr>
            <a:r>
              <a:rPr lang="en-US" sz="2800" dirty="0">
                <a:solidFill>
                  <a:srgbClr val="FF0000"/>
                </a:solidFill>
              </a:rPr>
              <a:t>"Title of </a:t>
            </a:r>
            <a:r>
              <a:rPr lang="en-US" sz="2800" dirty="0" smtClean="0">
                <a:solidFill>
                  <a:srgbClr val="FF0000"/>
                </a:solidFill>
              </a:rPr>
              <a:t>Episode."</a:t>
            </a:r>
            <a:r>
              <a:rPr lang="en-US" sz="2800" dirty="0"/>
              <a:t> </a:t>
            </a:r>
            <a:r>
              <a:rPr lang="en-US" sz="2800" i="1" dirty="0"/>
              <a:t>Title of </a:t>
            </a:r>
            <a:r>
              <a:rPr lang="en-US" sz="2800" i="1" dirty="0" smtClean="0"/>
              <a:t>Program</a:t>
            </a:r>
            <a:r>
              <a:rPr lang="en-US" sz="2800" dirty="0" smtClean="0"/>
              <a:t>. Name of</a:t>
            </a:r>
            <a:r>
              <a:rPr lang="en-US" sz="2800" dirty="0"/>
              <a:t> </a:t>
            </a:r>
            <a:r>
              <a:rPr lang="en-US" sz="2800" dirty="0" smtClean="0"/>
              <a:t>Network</a:t>
            </a:r>
            <a:r>
              <a:rPr lang="en-US" sz="2800" dirty="0"/>
              <a:t>. Call </a:t>
            </a:r>
            <a:r>
              <a:rPr lang="en-US" sz="2800" dirty="0" smtClean="0"/>
              <a:t>	Numbers </a:t>
            </a:r>
            <a:r>
              <a:rPr lang="en-US" sz="2800" dirty="0"/>
              <a:t>if any, city of local station if </a:t>
            </a:r>
            <a:r>
              <a:rPr lang="en-US" sz="2800" dirty="0" smtClean="0"/>
              <a:t>any.</a:t>
            </a:r>
            <a:r>
              <a:rPr lang="en-US" sz="2800" dirty="0"/>
              <a:t> </a:t>
            </a:r>
            <a:r>
              <a:rPr lang="en-US" sz="2800" dirty="0" smtClean="0"/>
              <a:t>Broadcast </a:t>
            </a:r>
            <a:r>
              <a:rPr lang="en-US" sz="2800" dirty="0"/>
              <a:t>date. </a:t>
            </a:r>
            <a:r>
              <a:rPr lang="en-US" sz="2800" dirty="0" smtClean="0"/>
              <a:t>	</a:t>
            </a:r>
            <a:r>
              <a:rPr lang="en-US" sz="2800" dirty="0" smtClean="0">
                <a:solidFill>
                  <a:srgbClr val="FF0000"/>
                </a:solidFill>
              </a:rPr>
              <a:t>Medium.</a:t>
            </a:r>
          </a:p>
          <a:p>
            <a:pPr marL="0" indent="0">
              <a:buNone/>
            </a:pPr>
            <a:endParaRPr lang="en-US" sz="2800" dirty="0"/>
          </a:p>
          <a:p>
            <a:pPr marL="0" indent="0">
              <a:buNone/>
            </a:pPr>
            <a:r>
              <a:rPr lang="en-US" sz="2800" dirty="0">
                <a:solidFill>
                  <a:srgbClr val="FF0000"/>
                </a:solidFill>
              </a:rPr>
              <a:t>"One about the Monkey."</a:t>
            </a:r>
            <a:r>
              <a:rPr lang="en-US" sz="2800" dirty="0"/>
              <a:t> </a:t>
            </a:r>
            <a:r>
              <a:rPr lang="en-US" sz="2800" i="1" dirty="0"/>
              <a:t>Friends</a:t>
            </a:r>
            <a:r>
              <a:rPr lang="en-US" sz="2800" dirty="0"/>
              <a:t>. National Broadcasting </a:t>
            </a:r>
            <a:r>
              <a:rPr lang="en-US" sz="2800" dirty="0" smtClean="0"/>
              <a:t>	Company.</a:t>
            </a:r>
            <a:r>
              <a:rPr lang="en-US" sz="2800" dirty="0"/>
              <a:t> </a:t>
            </a:r>
            <a:r>
              <a:rPr lang="en-US" sz="2800" dirty="0" smtClean="0"/>
              <a:t>WOAI</a:t>
            </a:r>
            <a:r>
              <a:rPr lang="en-US" sz="2800" dirty="0"/>
              <a:t>, San </a:t>
            </a:r>
            <a:r>
              <a:rPr lang="en-US" sz="2800" dirty="0" smtClean="0"/>
              <a:t>Antonio</a:t>
            </a:r>
            <a:r>
              <a:rPr lang="en-US" sz="2800" dirty="0"/>
              <a:t>. 6 Feb. 2005. </a:t>
            </a:r>
            <a:r>
              <a:rPr lang="en-US" sz="2800" dirty="0">
                <a:solidFill>
                  <a:srgbClr val="FF0000"/>
                </a:solidFill>
              </a:rPr>
              <a:t>Television</a:t>
            </a:r>
            <a:r>
              <a:rPr lang="en-US" sz="2800" dirty="0" smtClean="0">
                <a:solidFill>
                  <a:srgbClr val="FF0000"/>
                </a:solidFill>
              </a:rPr>
              <a:t>.</a:t>
            </a:r>
          </a:p>
          <a:p>
            <a:pPr marL="0" indent="0">
              <a:buNone/>
            </a:pPr>
            <a:endParaRPr lang="en-US" sz="2800" dirty="0" smtClean="0">
              <a:solidFill>
                <a:srgbClr val="FF0000"/>
              </a:solidFill>
            </a:endParaRPr>
          </a:p>
        </p:txBody>
      </p:sp>
      <p:pic>
        <p:nvPicPr>
          <p:cNvPr id="1331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23949"/>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5791" y="188490"/>
            <a:ext cx="906416" cy="110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201" t="11028" r="7210" b="22282"/>
          <a:stretch/>
        </p:blipFill>
        <p:spPr bwMode="auto">
          <a:xfrm>
            <a:off x="1" y="0"/>
            <a:ext cx="2667000" cy="1522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716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ircle(in)">
                                      <p:cBhvr>
                                        <p:cTn id="10" dur="20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circle(in)">
                                      <p:cBhvr>
                                        <p:cTn id="1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Commercials</a:t>
            </a:r>
            <a:endParaRPr lang="en-US" dirty="0"/>
          </a:p>
        </p:txBody>
      </p:sp>
      <p:sp>
        <p:nvSpPr>
          <p:cNvPr id="3" name="Content Placeholder 2"/>
          <p:cNvSpPr>
            <a:spLocks noGrp="1"/>
          </p:cNvSpPr>
          <p:nvPr>
            <p:ph idx="1"/>
          </p:nvPr>
        </p:nvSpPr>
        <p:spPr>
          <a:xfrm>
            <a:off x="0" y="1371600"/>
            <a:ext cx="9144000" cy="5486400"/>
          </a:xfrm>
        </p:spPr>
        <p:txBody>
          <a:bodyPr>
            <a:normAutofit fontScale="92500" lnSpcReduction="20000"/>
          </a:bodyPr>
          <a:lstStyle/>
          <a:p>
            <a:pPr marL="0" indent="0">
              <a:buNone/>
            </a:pPr>
            <a:r>
              <a:rPr lang="en-US" b="1" dirty="0" smtClean="0"/>
              <a:t>In-text citation format:</a:t>
            </a:r>
            <a:r>
              <a:rPr lang="en-US" dirty="0"/>
              <a:t> </a:t>
            </a:r>
            <a:r>
              <a:rPr lang="en-US" dirty="0" smtClean="0">
                <a:solidFill>
                  <a:srgbClr val="FF0000"/>
                </a:solidFill>
              </a:rPr>
              <a:t>(Name of Product)		</a:t>
            </a:r>
          </a:p>
          <a:p>
            <a:pPr marL="0" indent="0" algn="ctr">
              <a:buNone/>
            </a:pPr>
            <a:r>
              <a:rPr lang="en-US" sz="2000" dirty="0" smtClean="0">
                <a:solidFill>
                  <a:srgbClr val="FF0000"/>
                </a:solidFill>
              </a:rPr>
              <a:t>*Notice that no italics or quotations are used in this one*</a:t>
            </a:r>
          </a:p>
          <a:p>
            <a:pPr marL="0" indent="0">
              <a:buNone/>
            </a:pPr>
            <a:r>
              <a:rPr lang="en-US" b="1" dirty="0" smtClean="0">
                <a:solidFill>
                  <a:srgbClr val="FF0000"/>
                </a:solidFill>
              </a:rPr>
              <a:t>Ex. </a:t>
            </a:r>
            <a:r>
              <a:rPr lang="en-US" dirty="0" smtClean="0"/>
              <a:t>In this commercial, the viewer notices that the Fourth of July picnic seems to emphasize traditional American values of family, friendships, and an over-indulgence in food </a:t>
            </a:r>
            <a:r>
              <a:rPr lang="en-US" dirty="0" smtClean="0">
                <a:solidFill>
                  <a:srgbClr val="FF0000"/>
                </a:solidFill>
              </a:rPr>
              <a:t>(Pringles)</a:t>
            </a:r>
            <a:r>
              <a:rPr lang="en-US" dirty="0" smtClean="0"/>
              <a:t>.</a:t>
            </a:r>
            <a:endParaRPr lang="en-US" b="1" dirty="0" smtClean="0"/>
          </a:p>
          <a:p>
            <a:pPr marL="0" indent="0">
              <a:buNone/>
            </a:pPr>
            <a:endParaRPr lang="en-US" b="1" u="sng" dirty="0"/>
          </a:p>
          <a:p>
            <a:pPr marL="0" indent="0">
              <a:buNone/>
            </a:pPr>
            <a:r>
              <a:rPr lang="en-US" b="1" u="sng" dirty="0" smtClean="0"/>
              <a:t>On Works Cited Page:</a:t>
            </a:r>
          </a:p>
          <a:p>
            <a:pPr marL="0" indent="0">
              <a:buNone/>
            </a:pPr>
            <a:r>
              <a:rPr lang="en-US" sz="2800" dirty="0" smtClean="0">
                <a:solidFill>
                  <a:srgbClr val="FF0000"/>
                </a:solidFill>
              </a:rPr>
              <a:t>Name </a:t>
            </a:r>
            <a:r>
              <a:rPr lang="en-US" sz="2800" dirty="0">
                <a:solidFill>
                  <a:srgbClr val="FF0000"/>
                </a:solidFill>
              </a:rPr>
              <a:t>of Product, Company, or </a:t>
            </a:r>
            <a:r>
              <a:rPr lang="en-US" sz="2800" dirty="0" smtClean="0">
                <a:solidFill>
                  <a:srgbClr val="FF0000"/>
                </a:solidFill>
              </a:rPr>
              <a:t>Institution</a:t>
            </a:r>
            <a:r>
              <a:rPr lang="en-US" sz="2800" dirty="0" smtClean="0"/>
              <a:t>, </a:t>
            </a:r>
            <a:r>
              <a:rPr lang="en-US" sz="2800" dirty="0"/>
              <a:t>Advertisement. </a:t>
            </a:r>
            <a:r>
              <a:rPr lang="en-US" sz="2800" dirty="0" smtClean="0"/>
              <a:t>	Channel</a:t>
            </a:r>
            <a:r>
              <a:rPr lang="en-US" sz="2800" dirty="0"/>
              <a:t>. </a:t>
            </a:r>
            <a:r>
              <a:rPr lang="en-US" sz="2800" dirty="0" smtClean="0">
                <a:solidFill>
                  <a:srgbClr val="FF0000"/>
                </a:solidFill>
              </a:rPr>
              <a:t>Day </a:t>
            </a:r>
            <a:r>
              <a:rPr lang="en-US" sz="2800" dirty="0">
                <a:solidFill>
                  <a:srgbClr val="FF0000"/>
                </a:solidFill>
              </a:rPr>
              <a:t>Month Year of Access</a:t>
            </a:r>
            <a:r>
              <a:rPr lang="en-US" sz="2800" dirty="0"/>
              <a:t>. </a:t>
            </a:r>
            <a:r>
              <a:rPr lang="en-US" sz="2800" dirty="0" smtClean="0"/>
              <a:t>Television.</a:t>
            </a:r>
          </a:p>
          <a:p>
            <a:pPr marL="0" indent="0">
              <a:buNone/>
            </a:pPr>
            <a:endParaRPr lang="en-US" sz="2800" dirty="0"/>
          </a:p>
          <a:p>
            <a:pPr marL="0" indent="0">
              <a:buNone/>
            </a:pPr>
            <a:r>
              <a:rPr lang="en-US" sz="2800" dirty="0">
                <a:solidFill>
                  <a:srgbClr val="FF0000"/>
                </a:solidFill>
              </a:rPr>
              <a:t>Pringles potato </a:t>
            </a:r>
            <a:r>
              <a:rPr lang="en-US" sz="2800" dirty="0" smtClean="0">
                <a:solidFill>
                  <a:srgbClr val="FF0000"/>
                </a:solidFill>
              </a:rPr>
              <a:t>chips</a:t>
            </a:r>
            <a:r>
              <a:rPr lang="en-US" sz="2800" dirty="0" smtClean="0"/>
              <a:t>, </a:t>
            </a:r>
            <a:r>
              <a:rPr lang="en-US" sz="2800" dirty="0"/>
              <a:t>Advertisement. MTV. </a:t>
            </a:r>
            <a:r>
              <a:rPr lang="en-US" sz="2800" dirty="0">
                <a:solidFill>
                  <a:srgbClr val="FF0000"/>
                </a:solidFill>
              </a:rPr>
              <a:t>19 Jan. </a:t>
            </a:r>
            <a:r>
              <a:rPr lang="en-US" sz="2800" dirty="0" smtClean="0">
                <a:solidFill>
                  <a:srgbClr val="FF0000"/>
                </a:solidFill>
              </a:rPr>
              <a:t>2015</a:t>
            </a:r>
            <a:r>
              <a:rPr lang="en-US" sz="2800" dirty="0" smtClean="0"/>
              <a:t>. 	Television. </a:t>
            </a:r>
          </a:p>
          <a:p>
            <a:pPr marL="0" indent="0">
              <a:buNone/>
            </a:pPr>
            <a:endParaRPr lang="en-US" sz="2800" dirty="0"/>
          </a:p>
          <a:p>
            <a:pPr marL="0" indent="0">
              <a:buNone/>
            </a:pPr>
            <a:endParaRPr lang="en-US" sz="2800" dirty="0"/>
          </a:p>
        </p:txBody>
      </p:sp>
      <p:pic>
        <p:nvPicPr>
          <p:cNvPr id="1536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57" y="131338"/>
            <a:ext cx="2780874" cy="1108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483" y="0"/>
            <a:ext cx="112316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990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circle(in)">
                                      <p:cBhvr>
                                        <p:cTn id="10" dur="20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circle(in)">
                                      <p:cBhvr>
                                        <p:cTn id="1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Songs</a:t>
            </a:r>
            <a:endParaRPr lang="en-US" dirty="0"/>
          </a:p>
        </p:txBody>
      </p:sp>
      <p:sp>
        <p:nvSpPr>
          <p:cNvPr id="3" name="Content Placeholder 2"/>
          <p:cNvSpPr>
            <a:spLocks noGrp="1"/>
          </p:cNvSpPr>
          <p:nvPr>
            <p:ph idx="1"/>
          </p:nvPr>
        </p:nvSpPr>
        <p:spPr>
          <a:xfrm>
            <a:off x="76200" y="1143000"/>
            <a:ext cx="8991600" cy="5715000"/>
          </a:xfrm>
        </p:spPr>
        <p:txBody>
          <a:bodyPr>
            <a:normAutofit fontScale="92500" lnSpcReduction="20000"/>
          </a:bodyPr>
          <a:lstStyle/>
          <a:p>
            <a:pPr marL="0" indent="0">
              <a:buNone/>
            </a:pPr>
            <a:r>
              <a:rPr lang="en-US" b="1" dirty="0" smtClean="0"/>
              <a:t>In-text citation format:</a:t>
            </a:r>
            <a:r>
              <a:rPr lang="en-US" dirty="0"/>
              <a:t> </a:t>
            </a:r>
            <a:r>
              <a:rPr lang="en-US" dirty="0" smtClean="0">
                <a:solidFill>
                  <a:srgbClr val="FF0000"/>
                </a:solidFill>
              </a:rPr>
              <a:t>(Last Name)</a:t>
            </a:r>
          </a:p>
          <a:p>
            <a:pPr marL="0" indent="0">
              <a:buNone/>
            </a:pPr>
            <a:r>
              <a:rPr lang="en-US" b="1" dirty="0" smtClean="0">
                <a:solidFill>
                  <a:srgbClr val="FF0000"/>
                </a:solidFill>
              </a:rPr>
              <a:t>Ex: </a:t>
            </a:r>
            <a:r>
              <a:rPr lang="en-US" dirty="0" smtClean="0"/>
              <a:t>The song “Brave” emphasizes and celebrates the American value of being courageous and true to oneself. For example, the song states, “I wonder what would happen if you say what you want to say…I want to see you be brave” </a:t>
            </a:r>
            <a:r>
              <a:rPr lang="en-US" dirty="0" smtClean="0">
                <a:solidFill>
                  <a:srgbClr val="FF0000"/>
                </a:solidFill>
              </a:rPr>
              <a:t>(Bareilles)</a:t>
            </a:r>
            <a:r>
              <a:rPr lang="en-US" dirty="0" smtClean="0"/>
              <a:t>.</a:t>
            </a:r>
            <a:endParaRPr lang="en-US" b="1" dirty="0" smtClean="0"/>
          </a:p>
          <a:p>
            <a:pPr marL="0" indent="0">
              <a:buNone/>
            </a:pPr>
            <a:endParaRPr lang="en-US" b="1" u="sng" dirty="0"/>
          </a:p>
          <a:p>
            <a:pPr marL="0" indent="0">
              <a:buNone/>
            </a:pPr>
            <a:r>
              <a:rPr lang="en-US" b="1" u="sng" dirty="0" smtClean="0"/>
              <a:t>On Works Cited Page:</a:t>
            </a:r>
          </a:p>
          <a:p>
            <a:pPr marL="0" indent="0">
              <a:buNone/>
            </a:pPr>
            <a:r>
              <a:rPr lang="en-US" sz="2400" dirty="0" smtClean="0">
                <a:solidFill>
                  <a:srgbClr val="FF0000"/>
                </a:solidFill>
              </a:rPr>
              <a:t>Artist's </a:t>
            </a:r>
            <a:r>
              <a:rPr lang="en-US" sz="2400" dirty="0">
                <a:solidFill>
                  <a:srgbClr val="FF0000"/>
                </a:solidFill>
              </a:rPr>
              <a:t>Last Name</a:t>
            </a:r>
            <a:r>
              <a:rPr lang="en-US" sz="2400" dirty="0"/>
              <a:t>, Artist's First Name. "Name of Song."  </a:t>
            </a:r>
            <a:r>
              <a:rPr lang="en-US" sz="2400" i="1" dirty="0"/>
              <a:t>Name </a:t>
            </a:r>
            <a:r>
              <a:rPr lang="en-US" sz="2400" i="1" dirty="0" smtClean="0"/>
              <a:t>of 	Recording</a:t>
            </a:r>
            <a:r>
              <a:rPr lang="en-US" sz="2400" dirty="0"/>
              <a:t>. Manufacturer, year of release. </a:t>
            </a:r>
            <a:r>
              <a:rPr lang="en-US" sz="2400" dirty="0" smtClean="0"/>
              <a:t>Medium.</a:t>
            </a:r>
          </a:p>
          <a:p>
            <a:pPr marL="0" indent="0">
              <a:buNone/>
            </a:pPr>
            <a:r>
              <a:rPr lang="en-US" sz="2400" dirty="0"/>
              <a:t>	</a:t>
            </a:r>
            <a:r>
              <a:rPr lang="en-US" sz="2400" dirty="0" smtClean="0"/>
              <a:t>			</a:t>
            </a:r>
            <a:r>
              <a:rPr lang="en-US" sz="1900" dirty="0" smtClean="0"/>
              <a:t>                                      *Medium should be CD or MP3*</a:t>
            </a:r>
            <a:endParaRPr lang="en-US" sz="1900" dirty="0"/>
          </a:p>
          <a:p>
            <a:endParaRPr lang="en-US" b="1" dirty="0" smtClean="0"/>
          </a:p>
          <a:p>
            <a:pPr marL="0" indent="0">
              <a:buNone/>
            </a:pPr>
            <a:r>
              <a:rPr lang="en-US" dirty="0" err="1" smtClean="0">
                <a:solidFill>
                  <a:srgbClr val="FF0000"/>
                </a:solidFill>
              </a:rPr>
              <a:t>Bareilles</a:t>
            </a:r>
            <a:r>
              <a:rPr lang="en-US" dirty="0" smtClean="0"/>
              <a:t>, Sara. “Brave."</a:t>
            </a:r>
            <a:r>
              <a:rPr lang="en-US" dirty="0"/>
              <a:t> </a:t>
            </a:r>
            <a:r>
              <a:rPr lang="en-US" i="1" dirty="0" smtClean="0"/>
              <a:t>The Blessed Unrest</a:t>
            </a:r>
            <a:r>
              <a:rPr lang="en-US" dirty="0" smtClean="0"/>
              <a:t>. Epic 	Records, 2013. CD. </a:t>
            </a:r>
          </a:p>
          <a:p>
            <a:pPr marL="0" indent="0">
              <a:buNone/>
            </a:pPr>
            <a:endParaRPr lang="en-US" dirty="0"/>
          </a:p>
          <a:p>
            <a:pPr marL="0" indent="0">
              <a:buNone/>
            </a:pPr>
            <a:endParaRPr lang="en-US" dirty="0"/>
          </a:p>
          <a:p>
            <a:pPr marL="0" indent="0">
              <a:buNone/>
            </a:pP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3481" y="0"/>
            <a:ext cx="16002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429000"/>
            <a:ext cx="112236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743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ircle(in)">
                                      <p:cBhvr>
                                        <p:cTn id="10" dur="2000"/>
                                        <p:tgtEl>
                                          <p:spTgt spid="3">
                                            <p:txEl>
                                              <p:pRg st="4" end="4"/>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circle(in)">
                                      <p:cBhvr>
                                        <p:cTn id="13" dur="20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circle(in)">
                                      <p:cBhvr>
                                        <p:cTn id="1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Movie / Documentary</a:t>
            </a:r>
            <a:endParaRPr lang="en-US" dirty="0"/>
          </a:p>
        </p:txBody>
      </p:sp>
      <p:sp>
        <p:nvSpPr>
          <p:cNvPr id="3" name="Content Placeholder 2"/>
          <p:cNvSpPr>
            <a:spLocks noGrp="1"/>
          </p:cNvSpPr>
          <p:nvPr>
            <p:ph idx="1"/>
          </p:nvPr>
        </p:nvSpPr>
        <p:spPr>
          <a:xfrm>
            <a:off x="76200" y="1600200"/>
            <a:ext cx="9067800" cy="5257800"/>
          </a:xfrm>
        </p:spPr>
        <p:txBody>
          <a:bodyPr>
            <a:normAutofit fontScale="92500" lnSpcReduction="20000"/>
          </a:bodyPr>
          <a:lstStyle/>
          <a:p>
            <a:pPr marL="0" indent="0">
              <a:buNone/>
            </a:pPr>
            <a:r>
              <a:rPr lang="en-US" b="1" dirty="0" smtClean="0"/>
              <a:t>In-text citation format:</a:t>
            </a:r>
            <a:r>
              <a:rPr lang="en-US" dirty="0"/>
              <a:t> </a:t>
            </a:r>
            <a:r>
              <a:rPr lang="en-US" dirty="0" smtClean="0">
                <a:solidFill>
                  <a:srgbClr val="FF0000"/>
                </a:solidFill>
              </a:rPr>
              <a:t>(</a:t>
            </a:r>
            <a:r>
              <a:rPr lang="en-US" i="1" dirty="0" smtClean="0">
                <a:solidFill>
                  <a:srgbClr val="FF0000"/>
                </a:solidFill>
              </a:rPr>
              <a:t>Title of Movie</a:t>
            </a:r>
            <a:r>
              <a:rPr lang="en-US" dirty="0" smtClean="0">
                <a:solidFill>
                  <a:srgbClr val="FF0000"/>
                </a:solidFill>
              </a:rPr>
              <a:t>) </a:t>
            </a:r>
          </a:p>
          <a:p>
            <a:pPr marL="0" indent="0">
              <a:buNone/>
            </a:pPr>
            <a:r>
              <a:rPr lang="en-US" b="1" dirty="0" smtClean="0">
                <a:solidFill>
                  <a:srgbClr val="FF0000"/>
                </a:solidFill>
              </a:rPr>
              <a:t>Ex. </a:t>
            </a:r>
            <a:r>
              <a:rPr lang="en-US" dirty="0" smtClean="0">
                <a:solidFill>
                  <a:srgbClr val="FF0000"/>
                </a:solidFill>
              </a:rPr>
              <a:t> </a:t>
            </a:r>
            <a:r>
              <a:rPr lang="en-US" dirty="0" smtClean="0"/>
              <a:t>Lindsay Lohan’s character, Cady Heron, shows the audience examples of “typical” American high school drama and how petty it often times is, thus ultimately criticizing some of the teenage American values </a:t>
            </a:r>
            <a:r>
              <a:rPr lang="en-US" dirty="0" smtClean="0">
                <a:solidFill>
                  <a:srgbClr val="FF0000"/>
                </a:solidFill>
              </a:rPr>
              <a:t>(</a:t>
            </a:r>
            <a:r>
              <a:rPr lang="en-US" i="1" dirty="0" smtClean="0">
                <a:solidFill>
                  <a:srgbClr val="FF0000"/>
                </a:solidFill>
              </a:rPr>
              <a:t>Mean Girls</a:t>
            </a:r>
            <a:r>
              <a:rPr lang="en-US" dirty="0" smtClean="0">
                <a:solidFill>
                  <a:srgbClr val="FF0000"/>
                </a:solidFill>
              </a:rPr>
              <a:t>). </a:t>
            </a:r>
            <a:endParaRPr lang="en-US" b="1" dirty="0" smtClean="0">
              <a:solidFill>
                <a:srgbClr val="FF0000"/>
              </a:solidFill>
            </a:endParaRPr>
          </a:p>
          <a:p>
            <a:pPr marL="0" indent="0">
              <a:buNone/>
            </a:pPr>
            <a:endParaRPr lang="en-US" b="1" u="sng" dirty="0" smtClean="0"/>
          </a:p>
          <a:p>
            <a:pPr marL="0" indent="0">
              <a:buNone/>
            </a:pPr>
            <a:r>
              <a:rPr lang="en-US" b="1" u="sng" dirty="0" smtClean="0"/>
              <a:t>On Works Cited Page:</a:t>
            </a:r>
          </a:p>
          <a:p>
            <a:pPr marL="0" indent="0">
              <a:buNone/>
            </a:pPr>
            <a:r>
              <a:rPr lang="en-US" sz="2800" i="1" dirty="0" smtClean="0">
                <a:solidFill>
                  <a:srgbClr val="FF0000"/>
                </a:solidFill>
              </a:rPr>
              <a:t>Title of Movie</a:t>
            </a:r>
            <a:r>
              <a:rPr lang="en-US" sz="2800" dirty="0" smtClean="0"/>
              <a:t>. </a:t>
            </a:r>
            <a:r>
              <a:rPr lang="en-US" sz="2800" dirty="0"/>
              <a:t>Dir. First Last name. </a:t>
            </a:r>
            <a:r>
              <a:rPr lang="en-US" sz="2800" dirty="0" err="1"/>
              <a:t>Perf</a:t>
            </a:r>
            <a:r>
              <a:rPr lang="en-US" sz="2800" dirty="0"/>
              <a:t>. First Last Name in order </a:t>
            </a:r>
            <a:r>
              <a:rPr lang="en-US" sz="2800" dirty="0" smtClean="0"/>
              <a:t>	of billing. </a:t>
            </a:r>
            <a:r>
              <a:rPr lang="en-US" sz="2800" dirty="0" smtClean="0">
                <a:solidFill>
                  <a:srgbClr val="FF0000"/>
                </a:solidFill>
              </a:rPr>
              <a:t>Distributor</a:t>
            </a:r>
            <a:r>
              <a:rPr lang="en-US" sz="2800" dirty="0"/>
              <a:t>, year of distribution. </a:t>
            </a:r>
            <a:r>
              <a:rPr lang="en-US" sz="2800" dirty="0">
                <a:solidFill>
                  <a:srgbClr val="FF0000"/>
                </a:solidFill>
              </a:rPr>
              <a:t>Medium</a:t>
            </a:r>
            <a:r>
              <a:rPr lang="en-US" sz="2800" dirty="0"/>
              <a:t>.</a:t>
            </a:r>
          </a:p>
          <a:p>
            <a:pPr marL="0" indent="0">
              <a:buNone/>
            </a:pPr>
            <a:endParaRPr lang="en-US" dirty="0" smtClean="0"/>
          </a:p>
          <a:p>
            <a:pPr marL="0" indent="0">
              <a:buNone/>
            </a:pPr>
            <a:r>
              <a:rPr lang="en-US" sz="2800" i="1" dirty="0">
                <a:solidFill>
                  <a:srgbClr val="FF0000"/>
                </a:solidFill>
              </a:rPr>
              <a:t>Mean Girls</a:t>
            </a:r>
            <a:r>
              <a:rPr lang="en-US" sz="2800" dirty="0"/>
              <a:t>. Dir. Mark S. Waters. </a:t>
            </a:r>
            <a:r>
              <a:rPr lang="en-US" sz="2800" dirty="0" err="1"/>
              <a:t>Perf</a:t>
            </a:r>
            <a:r>
              <a:rPr lang="en-US" sz="2800" dirty="0"/>
              <a:t>. Lindsay </a:t>
            </a:r>
            <a:r>
              <a:rPr lang="en-US" sz="2800" dirty="0" err="1"/>
              <a:t>Lohan</a:t>
            </a:r>
            <a:r>
              <a:rPr lang="en-US" sz="2800" dirty="0"/>
              <a:t>, </a:t>
            </a:r>
            <a:r>
              <a:rPr lang="en-US" sz="2800" dirty="0" smtClean="0"/>
              <a:t>Rachel</a:t>
            </a:r>
            <a:r>
              <a:rPr lang="en-US" sz="2800" dirty="0"/>
              <a:t> </a:t>
            </a:r>
            <a:r>
              <a:rPr lang="en-US" sz="2800" dirty="0" smtClean="0"/>
              <a:t>	McAdams</a:t>
            </a:r>
            <a:r>
              <a:rPr lang="en-US" sz="2800" dirty="0"/>
              <a:t>, and Tina Fey. </a:t>
            </a:r>
            <a:r>
              <a:rPr lang="en-US" sz="2800" dirty="0">
                <a:solidFill>
                  <a:srgbClr val="FF0000"/>
                </a:solidFill>
              </a:rPr>
              <a:t>Paramount</a:t>
            </a:r>
            <a:r>
              <a:rPr lang="en-US" sz="2800" dirty="0"/>
              <a:t>, 2004. </a:t>
            </a:r>
            <a:r>
              <a:rPr lang="en-US" sz="2800" dirty="0" smtClean="0">
                <a:solidFill>
                  <a:srgbClr val="FF0000"/>
                </a:solidFill>
              </a:rPr>
              <a:t>Film</a:t>
            </a:r>
            <a:r>
              <a:rPr lang="en-US" sz="2800" dirty="0" smtClean="0"/>
              <a:t>. </a:t>
            </a:r>
          </a:p>
          <a:p>
            <a:pPr marL="0" indent="0">
              <a:buNone/>
            </a:pPr>
            <a:endParaRPr lang="en-US" sz="2800" dirty="0"/>
          </a:p>
          <a:p>
            <a:pPr marL="0" indent="0">
              <a:buNone/>
            </a:pPr>
            <a:endParaRPr lang="en-US" sz="28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1" y="152400"/>
            <a:ext cx="106486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3810000"/>
            <a:ext cx="68588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29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ircle(in)">
                                      <p:cBhvr>
                                        <p:cTn id="10" dur="20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circle(in)">
                                      <p:cBhvr>
                                        <p:cTn id="1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11" y="0"/>
            <a:ext cx="8229600" cy="1143000"/>
          </a:xfrm>
        </p:spPr>
        <p:txBody>
          <a:bodyPr>
            <a:normAutofit fontScale="90000"/>
          </a:bodyPr>
          <a:lstStyle/>
          <a:p>
            <a:r>
              <a:rPr lang="en-US" u="sng" dirty="0" smtClean="0">
                <a:solidFill>
                  <a:srgbClr val="FF0000"/>
                </a:solidFill>
              </a:rPr>
              <a:t>Website</a:t>
            </a:r>
            <a:r>
              <a:rPr lang="en-US" dirty="0" smtClean="0"/>
              <a:t/>
            </a:r>
            <a:br>
              <a:rPr lang="en-US" dirty="0" smtClean="0"/>
            </a:br>
            <a:r>
              <a:rPr lang="en-US" dirty="0" smtClean="0"/>
              <a:t>On the </a:t>
            </a:r>
            <a:r>
              <a:rPr lang="en-US" u="sng" dirty="0" smtClean="0"/>
              <a:t>Works Cited </a:t>
            </a:r>
            <a:r>
              <a:rPr lang="en-US" dirty="0" smtClean="0"/>
              <a:t>Page</a:t>
            </a:r>
            <a:endParaRPr lang="en-US" dirty="0"/>
          </a:p>
        </p:txBody>
      </p:sp>
      <p:sp>
        <p:nvSpPr>
          <p:cNvPr id="3" name="Content Placeholder 2"/>
          <p:cNvSpPr>
            <a:spLocks noGrp="1"/>
          </p:cNvSpPr>
          <p:nvPr>
            <p:ph idx="1"/>
          </p:nvPr>
        </p:nvSpPr>
        <p:spPr>
          <a:xfrm>
            <a:off x="-152400" y="1143000"/>
            <a:ext cx="9296400" cy="5715000"/>
          </a:xfrm>
        </p:spPr>
        <p:txBody>
          <a:bodyPr>
            <a:normAutofit/>
          </a:bodyPr>
          <a:lstStyle/>
          <a:p>
            <a:pPr marL="0" indent="0">
              <a:buNone/>
            </a:pPr>
            <a:endParaRPr lang="en-US" sz="2800" dirty="0"/>
          </a:p>
          <a:p>
            <a:pPr marL="0" indent="0">
              <a:buNone/>
            </a:pPr>
            <a:endParaRPr lang="en-US" sz="2800" dirty="0"/>
          </a:p>
        </p:txBody>
      </p:sp>
      <p:sp>
        <p:nvSpPr>
          <p:cNvPr id="4" name="Rectangle 3"/>
          <p:cNvSpPr/>
          <p:nvPr/>
        </p:nvSpPr>
        <p:spPr>
          <a:xfrm>
            <a:off x="0" y="1595021"/>
            <a:ext cx="8991600" cy="5262979"/>
          </a:xfrm>
          <a:prstGeom prst="rect">
            <a:avLst/>
          </a:prstGeom>
        </p:spPr>
        <p:txBody>
          <a:bodyPr wrap="square">
            <a:spAutoFit/>
          </a:bodyPr>
          <a:lstStyle/>
          <a:p>
            <a:r>
              <a:rPr lang="en-US" sz="2800" dirty="0" smtClean="0"/>
              <a:t>1. Author </a:t>
            </a:r>
            <a:r>
              <a:rPr lang="en-US" sz="2800" dirty="0"/>
              <a:t>and/or editor names (if available)</a:t>
            </a:r>
          </a:p>
          <a:p>
            <a:r>
              <a:rPr lang="en-US" sz="2800" dirty="0" smtClean="0"/>
              <a:t>2. Article </a:t>
            </a:r>
            <a:r>
              <a:rPr lang="en-US" sz="2800" dirty="0"/>
              <a:t>name in quotation marks (if applicable)</a:t>
            </a:r>
          </a:p>
          <a:p>
            <a:r>
              <a:rPr lang="en-US" sz="2800" dirty="0" smtClean="0"/>
              <a:t>3. </a:t>
            </a:r>
            <a:r>
              <a:rPr lang="en-US" sz="2800" dirty="0" smtClean="0">
                <a:solidFill>
                  <a:srgbClr val="FF0000"/>
                </a:solidFill>
              </a:rPr>
              <a:t>Title </a:t>
            </a:r>
            <a:r>
              <a:rPr lang="en-US" sz="2800" dirty="0">
                <a:solidFill>
                  <a:srgbClr val="FF0000"/>
                </a:solidFill>
              </a:rPr>
              <a:t>of the Website</a:t>
            </a:r>
            <a:r>
              <a:rPr lang="en-US" sz="2800" dirty="0"/>
              <a:t>, project, or book in italics. </a:t>
            </a:r>
            <a:endParaRPr lang="en-US" sz="2800" dirty="0" smtClean="0"/>
          </a:p>
          <a:p>
            <a:r>
              <a:rPr lang="en-US" sz="2800" dirty="0" smtClean="0"/>
              <a:t>4. Any </a:t>
            </a:r>
            <a:r>
              <a:rPr lang="en-US" sz="2800" dirty="0"/>
              <a:t>version numbers available, including </a:t>
            </a:r>
            <a:r>
              <a:rPr lang="en-US" sz="2800" dirty="0" smtClean="0">
                <a:solidFill>
                  <a:srgbClr val="FF0000"/>
                </a:solidFill>
              </a:rPr>
              <a:t>dates posted </a:t>
            </a:r>
            <a:r>
              <a:rPr lang="en-US" sz="2800" dirty="0" smtClean="0"/>
              <a:t>or published </a:t>
            </a:r>
            <a:r>
              <a:rPr lang="en-US" sz="2800" dirty="0" smtClean="0">
                <a:solidFill>
                  <a:srgbClr val="FF0000"/>
                </a:solidFill>
              </a:rPr>
              <a:t>or updated</a:t>
            </a:r>
            <a:r>
              <a:rPr lang="en-US" sz="2800" dirty="0" smtClean="0"/>
              <a:t>.</a:t>
            </a:r>
            <a:endParaRPr lang="en-US" sz="2800" dirty="0"/>
          </a:p>
          <a:p>
            <a:r>
              <a:rPr lang="en-US" sz="2800" dirty="0" smtClean="0"/>
              <a:t>5. Publisher </a:t>
            </a:r>
            <a:r>
              <a:rPr lang="en-US" sz="2800" dirty="0"/>
              <a:t>information, including the publisher name and publishing date.</a:t>
            </a:r>
          </a:p>
          <a:p>
            <a:r>
              <a:rPr lang="en-US" sz="2800" dirty="0" smtClean="0"/>
              <a:t>6. Take </a:t>
            </a:r>
            <a:r>
              <a:rPr lang="en-US" sz="2800" dirty="0"/>
              <a:t>note of any page numbers (if available).</a:t>
            </a:r>
          </a:p>
          <a:p>
            <a:r>
              <a:rPr lang="en-US" sz="2800" dirty="0" smtClean="0"/>
              <a:t>7. </a:t>
            </a:r>
            <a:r>
              <a:rPr lang="en-US" sz="2800" dirty="0" smtClean="0">
                <a:solidFill>
                  <a:srgbClr val="FF0000"/>
                </a:solidFill>
              </a:rPr>
              <a:t>Medium</a:t>
            </a:r>
            <a:r>
              <a:rPr lang="en-US" sz="2800" dirty="0" smtClean="0"/>
              <a:t> </a:t>
            </a:r>
            <a:r>
              <a:rPr lang="en-US" sz="2800" dirty="0"/>
              <a:t>of publication</a:t>
            </a:r>
            <a:r>
              <a:rPr lang="en-US" sz="2800" dirty="0" smtClean="0"/>
              <a:t>. *This should be </a:t>
            </a:r>
            <a:r>
              <a:rPr lang="en-US" sz="2800" dirty="0" smtClean="0">
                <a:solidFill>
                  <a:srgbClr val="FF0000"/>
                </a:solidFill>
              </a:rPr>
              <a:t>Web</a:t>
            </a:r>
            <a:r>
              <a:rPr lang="en-US" sz="2800" dirty="0" smtClean="0"/>
              <a:t> for Internet sources*</a:t>
            </a:r>
            <a:endParaRPr lang="en-US" sz="2800" dirty="0"/>
          </a:p>
          <a:p>
            <a:r>
              <a:rPr lang="en-US" sz="2800" dirty="0" smtClean="0"/>
              <a:t>8. </a:t>
            </a:r>
            <a:r>
              <a:rPr lang="en-US" sz="2800" dirty="0" smtClean="0">
                <a:solidFill>
                  <a:srgbClr val="FF0000"/>
                </a:solidFill>
              </a:rPr>
              <a:t>Date</a:t>
            </a:r>
            <a:r>
              <a:rPr lang="en-US" sz="2800" dirty="0" smtClean="0"/>
              <a:t> </a:t>
            </a:r>
            <a:r>
              <a:rPr lang="en-US" sz="2800" dirty="0"/>
              <a:t>you accessed the material.</a:t>
            </a:r>
          </a:p>
          <a:p>
            <a:r>
              <a:rPr lang="en-US" sz="2800" dirty="0" smtClean="0"/>
              <a:t>9. I do want the complete &lt;URL&gt;</a:t>
            </a:r>
            <a:endParaRPr lang="en-US" sz="20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762000"/>
            <a:ext cx="112236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82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circle(in)">
                                      <p:cBhvr>
                                        <p:cTn id="7" dur="2000"/>
                                        <p:tgtEl>
                                          <p:spTgt spid="4">
                                            <p:txEl>
                                              <p:pRg st="4" end="4"/>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circle(in)">
                                      <p:cBhvr>
                                        <p:cTn id="10" dur="2000"/>
                                        <p:tgtEl>
                                          <p:spTgt spid="4">
                                            <p:txEl>
                                              <p:pRg st="5" end="5"/>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circle(in)">
                                      <p:cBhvr>
                                        <p:cTn id="13" dur="2000"/>
                                        <p:tgtEl>
                                          <p:spTgt spid="4">
                                            <p:txEl>
                                              <p:pRg st="6" end="6"/>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4">
                                            <p:txEl>
                                              <p:pRg st="7" end="7"/>
                                            </p:txEl>
                                          </p:spTgt>
                                        </p:tgtEl>
                                        <p:attrNameLst>
                                          <p:attrName>style.visibility</p:attrName>
                                        </p:attrNameLst>
                                      </p:cBhvr>
                                      <p:to>
                                        <p:strVal val="visible"/>
                                      </p:to>
                                    </p:set>
                                    <p:animEffect transition="in" filter="circle(in)">
                                      <p:cBhvr>
                                        <p:cTn id="16" dur="2000"/>
                                        <p:tgtEl>
                                          <p:spTgt spid="4">
                                            <p:txEl>
                                              <p:pRg st="7" end="7"/>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animEffect transition="in" filter="circle(in)">
                                      <p:cBhvr>
                                        <p:cTn id="19"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In-text</a:t>
            </a:r>
            <a:r>
              <a:rPr lang="en-US" dirty="0" smtClean="0"/>
              <a:t> Citations </a:t>
            </a:r>
            <a:br>
              <a:rPr lang="en-US" dirty="0" smtClean="0"/>
            </a:br>
            <a:r>
              <a:rPr lang="en-US" dirty="0" smtClean="0"/>
              <a:t>aka </a:t>
            </a:r>
            <a:r>
              <a:rPr lang="en-US" dirty="0" smtClean="0">
                <a:solidFill>
                  <a:srgbClr val="FF0000"/>
                </a:solidFill>
              </a:rPr>
              <a:t>Parenthetical </a:t>
            </a:r>
            <a:r>
              <a:rPr lang="en-US" dirty="0" smtClean="0"/>
              <a:t>Citations</a:t>
            </a:r>
            <a:endParaRPr lang="en-US" dirty="0"/>
          </a:p>
        </p:txBody>
      </p:sp>
      <p:sp>
        <p:nvSpPr>
          <p:cNvPr id="3" name="Content Placeholder 2"/>
          <p:cNvSpPr>
            <a:spLocks noGrp="1"/>
          </p:cNvSpPr>
          <p:nvPr>
            <p:ph idx="1"/>
          </p:nvPr>
        </p:nvSpPr>
        <p:spPr/>
        <p:txBody>
          <a:bodyPr>
            <a:normAutofit fontScale="92500"/>
          </a:bodyPr>
          <a:lstStyle/>
          <a:p>
            <a:pPr marL="0" indent="0" algn="ctr">
              <a:buNone/>
            </a:pPr>
            <a:r>
              <a:rPr lang="en-US" sz="8800" dirty="0" smtClean="0">
                <a:solidFill>
                  <a:schemeClr val="tx2">
                    <a:lumMod val="60000"/>
                    <a:lumOff val="40000"/>
                  </a:schemeClr>
                </a:solidFill>
              </a:rPr>
              <a:t>How to properly cite a source </a:t>
            </a:r>
            <a:r>
              <a:rPr lang="en-US" sz="8800" b="1" u="sng" dirty="0" smtClean="0">
                <a:solidFill>
                  <a:schemeClr val="tx2">
                    <a:lumMod val="60000"/>
                    <a:lumOff val="40000"/>
                  </a:schemeClr>
                </a:solidFill>
              </a:rPr>
              <a:t>inside</a:t>
            </a:r>
            <a:r>
              <a:rPr lang="en-US" sz="8800" dirty="0" smtClean="0">
                <a:solidFill>
                  <a:schemeClr val="tx2">
                    <a:lumMod val="60000"/>
                    <a:lumOff val="40000"/>
                  </a:schemeClr>
                </a:solidFill>
              </a:rPr>
              <a:t> your </a:t>
            </a:r>
            <a:r>
              <a:rPr lang="en-US" sz="8800" b="1" u="sng" dirty="0" smtClean="0">
                <a:solidFill>
                  <a:schemeClr val="tx2">
                    <a:lumMod val="60000"/>
                    <a:lumOff val="40000"/>
                  </a:schemeClr>
                </a:solidFill>
              </a:rPr>
              <a:t>paragraphs</a:t>
            </a:r>
            <a:endParaRPr lang="en-US" sz="8800" b="1" u="sng" dirty="0">
              <a:solidFill>
                <a:schemeClr val="tx2">
                  <a:lumMod val="60000"/>
                  <a:lumOff val="40000"/>
                </a:schemeClr>
              </a:solidFill>
            </a:endParaRPr>
          </a:p>
        </p:txBody>
      </p:sp>
    </p:spTree>
    <p:extLst>
      <p:ext uri="{BB962C8B-B14F-4D97-AF65-F5344CB8AC3E}">
        <p14:creationId xmlns:p14="http://schemas.microsoft.com/office/powerpoint/2010/main" val="2645413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In-text</a:t>
            </a:r>
            <a:r>
              <a:rPr lang="en-US" dirty="0" smtClean="0"/>
              <a:t> Citations </a:t>
            </a:r>
            <a:br>
              <a:rPr lang="en-US" dirty="0" smtClean="0"/>
            </a:br>
            <a:r>
              <a:rPr lang="en-US" dirty="0" smtClean="0"/>
              <a:t>aka </a:t>
            </a:r>
            <a:r>
              <a:rPr lang="en-US" dirty="0" smtClean="0">
                <a:solidFill>
                  <a:srgbClr val="FF0000"/>
                </a:solidFill>
              </a:rPr>
              <a:t>Parenthetical </a:t>
            </a:r>
            <a:r>
              <a:rPr lang="en-US" dirty="0" smtClean="0"/>
              <a:t>Citations</a:t>
            </a:r>
            <a:endParaRPr lang="en-US" dirty="0"/>
          </a:p>
        </p:txBody>
      </p:sp>
      <p:sp>
        <p:nvSpPr>
          <p:cNvPr id="3" name="Content Placeholder 2"/>
          <p:cNvSpPr>
            <a:spLocks noGrp="1"/>
          </p:cNvSpPr>
          <p:nvPr>
            <p:ph idx="1"/>
          </p:nvPr>
        </p:nvSpPr>
        <p:spPr>
          <a:xfrm>
            <a:off x="0" y="1600200"/>
            <a:ext cx="9144000" cy="5257800"/>
          </a:xfrm>
        </p:spPr>
        <p:txBody>
          <a:bodyPr>
            <a:normAutofit/>
          </a:bodyPr>
          <a:lstStyle/>
          <a:p>
            <a:pPr marL="0" indent="0">
              <a:buNone/>
            </a:pPr>
            <a:r>
              <a:rPr lang="en-US" sz="4000" dirty="0" smtClean="0">
                <a:solidFill>
                  <a:schemeClr val="tx2">
                    <a:lumMod val="60000"/>
                    <a:lumOff val="40000"/>
                  </a:schemeClr>
                </a:solidFill>
              </a:rPr>
              <a:t>There are </a:t>
            </a:r>
            <a:r>
              <a:rPr lang="en-US" sz="4000" b="1" u="sng" dirty="0" smtClean="0">
                <a:solidFill>
                  <a:srgbClr val="FFC000"/>
                </a:solidFill>
              </a:rPr>
              <a:t>two</a:t>
            </a:r>
            <a:r>
              <a:rPr lang="en-US" sz="4000" dirty="0" smtClean="0">
                <a:solidFill>
                  <a:schemeClr val="tx2">
                    <a:lumMod val="60000"/>
                    <a:lumOff val="40000"/>
                  </a:schemeClr>
                </a:solidFill>
              </a:rPr>
              <a:t> options:</a:t>
            </a:r>
          </a:p>
          <a:p>
            <a:pPr marL="742950" indent="-742950">
              <a:buAutoNum type="arabicPeriod"/>
            </a:pPr>
            <a:r>
              <a:rPr lang="en-US" sz="4000" dirty="0" smtClean="0">
                <a:solidFill>
                  <a:schemeClr val="tx2">
                    <a:lumMod val="60000"/>
                    <a:lumOff val="40000"/>
                  </a:schemeClr>
                </a:solidFill>
              </a:rPr>
              <a:t>You can cite your source of information in </a:t>
            </a:r>
            <a:r>
              <a:rPr lang="en-US" sz="4000" b="1" u="sng" dirty="0" smtClean="0">
                <a:solidFill>
                  <a:srgbClr val="FF0000"/>
                </a:solidFill>
              </a:rPr>
              <a:t>parentheses</a:t>
            </a:r>
            <a:r>
              <a:rPr lang="en-US" sz="4000" dirty="0" smtClean="0">
                <a:solidFill>
                  <a:srgbClr val="FF0000"/>
                </a:solidFill>
              </a:rPr>
              <a:t> </a:t>
            </a:r>
            <a:r>
              <a:rPr lang="en-US" sz="4000" dirty="0" smtClean="0">
                <a:solidFill>
                  <a:schemeClr val="tx2">
                    <a:lumMod val="60000"/>
                    <a:lumOff val="40000"/>
                  </a:schemeClr>
                </a:solidFill>
              </a:rPr>
              <a:t>at </a:t>
            </a:r>
            <a:r>
              <a:rPr lang="en-US" sz="4000" u="sng" dirty="0" smtClean="0">
                <a:solidFill>
                  <a:srgbClr val="FF0000"/>
                </a:solidFill>
              </a:rPr>
              <a:t>the end </a:t>
            </a:r>
            <a:r>
              <a:rPr lang="en-US" sz="4000" dirty="0" smtClean="0">
                <a:solidFill>
                  <a:schemeClr val="tx2">
                    <a:lumMod val="60000"/>
                    <a:lumOff val="40000"/>
                  </a:schemeClr>
                </a:solidFill>
              </a:rPr>
              <a:t>of the sentence.</a:t>
            </a:r>
          </a:p>
          <a:p>
            <a:pPr marL="742950" indent="-742950">
              <a:buAutoNum type="arabicPeriod"/>
            </a:pPr>
            <a:endParaRPr lang="en-US" sz="4000" dirty="0">
              <a:solidFill>
                <a:schemeClr val="tx2">
                  <a:lumMod val="60000"/>
                  <a:lumOff val="40000"/>
                </a:schemeClr>
              </a:solidFill>
            </a:endParaRPr>
          </a:p>
          <a:p>
            <a:pPr marL="742950" indent="-742950">
              <a:buAutoNum type="arabicPeriod"/>
            </a:pPr>
            <a:r>
              <a:rPr lang="en-US" sz="4000" dirty="0" smtClean="0">
                <a:solidFill>
                  <a:schemeClr val="tx2">
                    <a:lumMod val="60000"/>
                    <a:lumOff val="40000"/>
                  </a:schemeClr>
                </a:solidFill>
              </a:rPr>
              <a:t>You can cite your source by </a:t>
            </a:r>
            <a:r>
              <a:rPr lang="en-US" sz="4000" u="sng" dirty="0" smtClean="0">
                <a:solidFill>
                  <a:srgbClr val="FF0000"/>
                </a:solidFill>
              </a:rPr>
              <a:t>mentioning</a:t>
            </a:r>
            <a:r>
              <a:rPr lang="en-US" sz="4000" dirty="0" smtClean="0">
                <a:solidFill>
                  <a:srgbClr val="FF0000"/>
                </a:solidFill>
              </a:rPr>
              <a:t> </a:t>
            </a:r>
            <a:r>
              <a:rPr lang="en-US" sz="4000" u="sng" dirty="0" smtClean="0">
                <a:solidFill>
                  <a:srgbClr val="FF0000"/>
                </a:solidFill>
              </a:rPr>
              <a:t>it in the sentence </a:t>
            </a:r>
            <a:r>
              <a:rPr lang="en-US" sz="4000" dirty="0" smtClean="0">
                <a:solidFill>
                  <a:schemeClr val="tx2">
                    <a:lumMod val="60000"/>
                    <a:lumOff val="40000"/>
                  </a:schemeClr>
                </a:solidFill>
              </a:rPr>
              <a:t>itself. </a:t>
            </a:r>
            <a:endParaRPr lang="en-US" sz="4000" dirty="0">
              <a:solidFill>
                <a:schemeClr val="tx2">
                  <a:lumMod val="60000"/>
                  <a:lumOff val="40000"/>
                </a:schemeClr>
              </a:solidFill>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4901" y="3657600"/>
            <a:ext cx="112316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6961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In-text</a:t>
            </a:r>
            <a:r>
              <a:rPr lang="en-US" dirty="0" smtClean="0"/>
              <a:t> Citations </a:t>
            </a:r>
            <a:br>
              <a:rPr lang="en-US" dirty="0" smtClean="0"/>
            </a:br>
            <a:r>
              <a:rPr lang="en-US" dirty="0" smtClean="0"/>
              <a:t>aka </a:t>
            </a:r>
            <a:r>
              <a:rPr lang="en-US" dirty="0" smtClean="0">
                <a:solidFill>
                  <a:srgbClr val="FF0000"/>
                </a:solidFill>
              </a:rPr>
              <a:t>Parenthetical </a:t>
            </a:r>
            <a:r>
              <a:rPr lang="en-US" dirty="0" smtClean="0"/>
              <a:t>Citations</a:t>
            </a:r>
            <a:endParaRPr lang="en-US" dirty="0"/>
          </a:p>
        </p:txBody>
      </p:sp>
      <p:sp>
        <p:nvSpPr>
          <p:cNvPr id="3" name="Content Placeholder 2"/>
          <p:cNvSpPr>
            <a:spLocks noGrp="1"/>
          </p:cNvSpPr>
          <p:nvPr>
            <p:ph idx="1"/>
          </p:nvPr>
        </p:nvSpPr>
        <p:spPr>
          <a:xfrm>
            <a:off x="0" y="1600200"/>
            <a:ext cx="9144000" cy="5257800"/>
          </a:xfrm>
        </p:spPr>
        <p:txBody>
          <a:bodyPr>
            <a:normAutofit/>
          </a:bodyPr>
          <a:lstStyle/>
          <a:p>
            <a:pPr marL="0" indent="0">
              <a:buNone/>
            </a:pPr>
            <a:r>
              <a:rPr lang="en-US" sz="4000" dirty="0" smtClean="0">
                <a:solidFill>
                  <a:schemeClr val="tx2">
                    <a:lumMod val="60000"/>
                    <a:lumOff val="40000"/>
                  </a:schemeClr>
                </a:solidFill>
              </a:rPr>
              <a:t>Option # 1</a:t>
            </a:r>
          </a:p>
          <a:p>
            <a:pPr marL="0" indent="0">
              <a:buNone/>
            </a:pPr>
            <a:r>
              <a:rPr lang="en-US" sz="2800" dirty="0" smtClean="0">
                <a:solidFill>
                  <a:schemeClr val="tx2">
                    <a:lumMod val="60000"/>
                    <a:lumOff val="40000"/>
                  </a:schemeClr>
                </a:solidFill>
              </a:rPr>
              <a:t>Getting into a school like NC State will be one of the obstacles in-between me and my this possible goal. </a:t>
            </a:r>
            <a:r>
              <a:rPr lang="en-US" sz="2800" u="sng" dirty="0" smtClean="0">
                <a:solidFill>
                  <a:srgbClr val="FFC000"/>
                </a:solidFill>
              </a:rPr>
              <a:t>Forty-seven percent </a:t>
            </a:r>
            <a:r>
              <a:rPr lang="en-US" sz="2800" dirty="0" smtClean="0">
                <a:solidFill>
                  <a:schemeClr val="tx2">
                    <a:lumMod val="60000"/>
                    <a:lumOff val="40000"/>
                  </a:schemeClr>
                </a:solidFill>
              </a:rPr>
              <a:t>of students that apply are accepted, so it is not a walk in the park, but I am fairly confident that my current GPA and ACT scores will be enough to capture the attention of the Admissions Office </a:t>
            </a:r>
            <a:r>
              <a:rPr lang="en-US" sz="2800" dirty="0" smtClean="0">
                <a:solidFill>
                  <a:srgbClr val="FFC000"/>
                </a:solidFill>
              </a:rPr>
              <a:t>(“NCSU Admissions”). </a:t>
            </a:r>
          </a:p>
          <a:p>
            <a:pPr marL="0" indent="0">
              <a:buNone/>
            </a:pPr>
            <a:endParaRPr lang="en-US" sz="1800" dirty="0" smtClean="0">
              <a:solidFill>
                <a:srgbClr val="FFC000"/>
              </a:solidFill>
            </a:endParaRPr>
          </a:p>
          <a:p>
            <a:pPr marL="0" indent="0">
              <a:buNone/>
            </a:pPr>
            <a:endParaRPr lang="en-US" sz="1800" dirty="0">
              <a:solidFill>
                <a:srgbClr val="FFC000"/>
              </a:solidFill>
            </a:endParaRPr>
          </a:p>
          <a:p>
            <a:pPr marL="0" indent="0">
              <a:buNone/>
            </a:pPr>
            <a:endParaRPr lang="en-US" sz="4000" dirty="0">
              <a:solidFill>
                <a:srgbClr val="FFC000"/>
              </a:solidFill>
            </a:endParaRPr>
          </a:p>
        </p:txBody>
      </p:sp>
      <p:sp>
        <p:nvSpPr>
          <p:cNvPr id="4" name="Down Arrow 3"/>
          <p:cNvSpPr/>
          <p:nvPr/>
        </p:nvSpPr>
        <p:spPr>
          <a:xfrm rot="13691939">
            <a:off x="2782130" y="4790567"/>
            <a:ext cx="455105" cy="15346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8200" y="6238972"/>
            <a:ext cx="4191000" cy="646331"/>
          </a:xfrm>
          <a:prstGeom prst="rect">
            <a:avLst/>
          </a:prstGeom>
          <a:noFill/>
        </p:spPr>
        <p:txBody>
          <a:bodyPr wrap="square" rtlCol="0">
            <a:spAutoFit/>
          </a:bodyPr>
          <a:lstStyle/>
          <a:p>
            <a:r>
              <a:rPr lang="en-US" dirty="0" smtClean="0">
                <a:solidFill>
                  <a:srgbClr val="002060"/>
                </a:solidFill>
              </a:rPr>
              <a:t>Name of the specific webpage where this information was found. </a:t>
            </a:r>
            <a:endParaRPr lang="en-US" dirty="0">
              <a:solidFill>
                <a:srgbClr val="002060"/>
              </a:solidFill>
            </a:endParaRPr>
          </a:p>
        </p:txBody>
      </p:sp>
    </p:spTree>
    <p:extLst>
      <p:ext uri="{BB962C8B-B14F-4D97-AF65-F5344CB8AC3E}">
        <p14:creationId xmlns:p14="http://schemas.microsoft.com/office/powerpoint/2010/main" val="122798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TotalTime>
  <Words>613</Words>
  <Application>Microsoft Office PowerPoint</Application>
  <PresentationFormat>On-screen Show (4:3)</PresentationFormat>
  <Paragraphs>89</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Citing Sources Inside Your Research Paper</vt:lpstr>
      <vt:lpstr>TV Shows</vt:lpstr>
      <vt:lpstr>Commercials</vt:lpstr>
      <vt:lpstr>Songs</vt:lpstr>
      <vt:lpstr>Movie / Documentary</vt:lpstr>
      <vt:lpstr>Website On the Works Cited Page</vt:lpstr>
      <vt:lpstr>In-text Citations  aka Parenthetical Citations</vt:lpstr>
      <vt:lpstr>In-text Citations  aka Parenthetical Citations</vt:lpstr>
      <vt:lpstr>In-text Citations  aka Parenthetical Citations</vt:lpstr>
      <vt:lpstr>In-text Citations  aka Parenthetical Citations</vt:lpstr>
      <vt:lpstr>In-text Citations  aka Parenthetical Citations</vt:lpstr>
      <vt:lpstr>In-text Citations  aka Parenthetical Citations</vt:lpstr>
      <vt:lpstr>In-text Citations  aka Parenthetical Citations</vt:lpstr>
      <vt:lpstr>In-text Citations  aka Parenthetical Citations</vt:lpstr>
      <vt:lpstr>Helpful Link with Online Sources for the Works Cited Page</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Odom</dc:creator>
  <cp:lastModifiedBy>Leslie Dott</cp:lastModifiedBy>
  <cp:revision>14</cp:revision>
  <cp:lastPrinted>2016-03-23T16:33:45Z</cp:lastPrinted>
  <dcterms:created xsi:type="dcterms:W3CDTF">2015-05-15T03:26:36Z</dcterms:created>
  <dcterms:modified xsi:type="dcterms:W3CDTF">2016-03-23T18:14:55Z</dcterms:modified>
</cp:coreProperties>
</file>