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6" r:id="rId7"/>
    <p:sldId id="260" r:id="rId8"/>
    <p:sldId id="261" r:id="rId9"/>
    <p:sldId id="262" r:id="rId10"/>
    <p:sldId id="263" r:id="rId11"/>
    <p:sldId id="271" r:id="rId12"/>
    <p:sldId id="264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CE7D-C174-41C0-BB11-9E46C2516212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CBC7-9073-445B-A271-A60B979E2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9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CE7D-C174-41C0-BB11-9E46C2516212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CBC7-9073-445B-A271-A60B979E2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4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CE7D-C174-41C0-BB11-9E46C2516212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CBC7-9073-445B-A271-A60B979E2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6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CE7D-C174-41C0-BB11-9E46C2516212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CBC7-9073-445B-A271-A60B979E2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3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CE7D-C174-41C0-BB11-9E46C2516212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CBC7-9073-445B-A271-A60B979E2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8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CE7D-C174-41C0-BB11-9E46C2516212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CBC7-9073-445B-A271-A60B979E2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0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CE7D-C174-41C0-BB11-9E46C2516212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CBC7-9073-445B-A271-A60B979E2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13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CE7D-C174-41C0-BB11-9E46C2516212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CBC7-9073-445B-A271-A60B979E2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5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CE7D-C174-41C0-BB11-9E46C2516212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CBC7-9073-445B-A271-A60B979E2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5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CE7D-C174-41C0-BB11-9E46C2516212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CBC7-9073-445B-A271-A60B979E2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0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CE7D-C174-41C0-BB11-9E46C2516212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CBC7-9073-445B-A271-A60B979E2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3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6CE7D-C174-41C0-BB11-9E46C2516212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8CBC7-9073-445B-A271-A60B979E2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3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Art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</a:t>
            </a:r>
            <a:r>
              <a:rPr lang="en-US" b="1" dirty="0" smtClean="0">
                <a:solidFill>
                  <a:srgbClr val="FF0000"/>
                </a:solidFill>
              </a:rPr>
              <a:t>Persuasion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Rhetoric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3505200"/>
            <a:ext cx="6400800" cy="1752600"/>
          </a:xfrm>
        </p:spPr>
        <p:txBody>
          <a:bodyPr/>
          <a:lstStyle/>
          <a:p>
            <a:r>
              <a:rPr lang="en-US" dirty="0" smtClean="0"/>
              <a:t>Introduction to and Overview of</a:t>
            </a:r>
          </a:p>
          <a:p>
            <a:r>
              <a:rPr lang="en-US" dirty="0" smtClean="0"/>
              <a:t>Rhetoric</a:t>
            </a:r>
          </a:p>
          <a:p>
            <a:r>
              <a:rPr lang="en-US" dirty="0" smtClean="0"/>
              <a:t>(updated 9/17)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3073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24400"/>
            <a:ext cx="1947863" cy="194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1295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Rhetorical</a:t>
            </a:r>
            <a:r>
              <a:rPr lang="en-US" dirty="0" smtClean="0"/>
              <a:t> Triangle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143000"/>
            <a:ext cx="8991600" cy="560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896" y="1131838"/>
            <a:ext cx="1877704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Copy these 3 techniques onto the back of your notes and begin incorporating them into your writing and speeches ASAP! 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269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419100" y="1447800"/>
            <a:ext cx="8077200" cy="4953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" y="4636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Rhetorical Triangle Notes: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768578"/>
            <a:ext cx="35052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Logos: </a:t>
            </a:r>
          </a:p>
          <a:p>
            <a:r>
              <a:rPr lang="en-US" dirty="0" smtClean="0"/>
              <a:t>1. ___________________________</a:t>
            </a:r>
          </a:p>
          <a:p>
            <a:r>
              <a:rPr lang="en-US" dirty="0" smtClean="0"/>
              <a:t>2. ___________________________</a:t>
            </a:r>
          </a:p>
          <a:p>
            <a:r>
              <a:rPr lang="en-US" dirty="0" smtClean="0"/>
              <a:t>3. ___________________________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733800"/>
            <a:ext cx="25146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Ethos:</a:t>
            </a:r>
          </a:p>
          <a:p>
            <a:r>
              <a:rPr lang="en-US" dirty="0" smtClean="0"/>
              <a:t>1. __________________</a:t>
            </a:r>
          </a:p>
          <a:p>
            <a:r>
              <a:rPr lang="en-US" dirty="0" smtClean="0"/>
              <a:t>2. __________________</a:t>
            </a:r>
          </a:p>
          <a:p>
            <a:r>
              <a:rPr lang="en-US" dirty="0" smtClean="0"/>
              <a:t>3. __________________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5211128"/>
            <a:ext cx="28194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Pathos:</a:t>
            </a:r>
          </a:p>
          <a:p>
            <a:r>
              <a:rPr lang="en-US" dirty="0" smtClean="0"/>
              <a:t>1. _____________________</a:t>
            </a:r>
          </a:p>
          <a:p>
            <a:r>
              <a:rPr lang="en-US" dirty="0" smtClean="0"/>
              <a:t>2. _____________________</a:t>
            </a:r>
          </a:p>
          <a:p>
            <a:r>
              <a:rPr lang="en-US" dirty="0" smtClean="0"/>
              <a:t>3. _____________________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300" y="2260248"/>
            <a:ext cx="1638300" cy="1546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166" t="5556" r="5209" b="5556"/>
          <a:stretch/>
        </p:blipFill>
        <p:spPr>
          <a:xfrm>
            <a:off x="219286" y="1160144"/>
            <a:ext cx="2904914" cy="23413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693" y="5070848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9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918102"/>
          </a:xfrm>
        </p:spPr>
        <p:txBody>
          <a:bodyPr>
            <a:no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Time to Practice your Persuasion! </a:t>
            </a:r>
            <a:r>
              <a:rPr lang="en-US" sz="3200" u="sng" dirty="0" smtClean="0"/>
              <a:t/>
            </a:r>
            <a:br>
              <a:rPr lang="en-US" sz="3200" u="sng" dirty="0" smtClean="0"/>
            </a:br>
            <a:r>
              <a:rPr lang="en-US" sz="3200" dirty="0" smtClean="0"/>
              <a:t>As a Table,</a:t>
            </a:r>
            <a:br>
              <a:rPr lang="en-US" sz="3200" dirty="0" smtClean="0"/>
            </a:br>
            <a:r>
              <a:rPr lang="en-US" sz="3200" dirty="0" smtClean="0"/>
              <a:t>think about the changes in your “rhetorical technique” you would make in each of these scenarios: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54060"/>
            <a:ext cx="8686800" cy="4525963"/>
          </a:xfrm>
        </p:spPr>
        <p:txBody>
          <a:bodyPr/>
          <a:lstStyle/>
          <a:p>
            <a:r>
              <a:rPr lang="en-US" sz="1800" dirty="0" smtClean="0"/>
              <a:t>How might you go about asking your mom or grandma to buy you lunch on a Saturday? </a:t>
            </a:r>
            <a:r>
              <a:rPr lang="en-US" sz="1800" dirty="0" smtClean="0">
                <a:solidFill>
                  <a:srgbClr val="FF0000"/>
                </a:solidFill>
              </a:rPr>
              <a:t>[Write a 2-3 sentence example of exactly what you might say. Tell me: Are you primarily using Ethos, Pathos, or Logos?]</a:t>
            </a:r>
          </a:p>
          <a:p>
            <a:r>
              <a:rPr lang="en-US" sz="1800" dirty="0" smtClean="0"/>
              <a:t>Compare that with how you might ask a sibling to buy you lunch on a Saturday…</a:t>
            </a:r>
            <a:r>
              <a:rPr lang="en-US" sz="1800" dirty="0" smtClean="0">
                <a:solidFill>
                  <a:srgbClr val="FF0000"/>
                </a:solidFill>
              </a:rPr>
              <a:t>[</a:t>
            </a:r>
            <a:r>
              <a:rPr lang="en-US" sz="1800" dirty="0">
                <a:solidFill>
                  <a:srgbClr val="FF0000"/>
                </a:solidFill>
              </a:rPr>
              <a:t>Write a 2-3 sentence example of exactly what you might say. </a:t>
            </a:r>
            <a:r>
              <a:rPr lang="en-US" sz="1800" dirty="0" smtClean="0">
                <a:solidFill>
                  <a:srgbClr val="FF0000"/>
                </a:solidFill>
              </a:rPr>
              <a:t>Tell me: Are </a:t>
            </a:r>
            <a:r>
              <a:rPr lang="en-US" sz="1800" dirty="0">
                <a:solidFill>
                  <a:srgbClr val="FF0000"/>
                </a:solidFill>
              </a:rPr>
              <a:t>you primarily using Ethos, Pathos, or Logos</a:t>
            </a:r>
            <a:r>
              <a:rPr lang="en-US" sz="1800" dirty="0" smtClean="0">
                <a:solidFill>
                  <a:srgbClr val="FF0000"/>
                </a:solidFill>
              </a:rPr>
              <a:t>?]</a:t>
            </a:r>
            <a:endParaRPr lang="en-US" dirty="0" smtClean="0"/>
          </a:p>
          <a:p>
            <a:r>
              <a:rPr lang="en-US" sz="1600" dirty="0" smtClean="0"/>
              <a:t>Lastly, how might you ask your best friend to buy you lunch on a Saturday? </a:t>
            </a:r>
            <a:r>
              <a:rPr lang="en-US" sz="1600" dirty="0">
                <a:solidFill>
                  <a:srgbClr val="FF0000"/>
                </a:solidFill>
              </a:rPr>
              <a:t>[Write a 2-3 sentence example of exactly what you might say. </a:t>
            </a:r>
            <a:r>
              <a:rPr lang="en-US" sz="1600" dirty="0" smtClean="0">
                <a:solidFill>
                  <a:srgbClr val="FF0000"/>
                </a:solidFill>
              </a:rPr>
              <a:t>Tell me: Are </a:t>
            </a:r>
            <a:r>
              <a:rPr lang="en-US" sz="1600" dirty="0">
                <a:solidFill>
                  <a:srgbClr val="FF0000"/>
                </a:solidFill>
              </a:rPr>
              <a:t>you primarily using Ethos, Pathos, or Logos?]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452" y="4981433"/>
            <a:ext cx="21336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600" r="11600"/>
          <a:stretch/>
        </p:blipFill>
        <p:spPr>
          <a:xfrm>
            <a:off x="2971800" y="4817042"/>
            <a:ext cx="2338660" cy="1948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880187"/>
            <a:ext cx="2257312" cy="185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600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Rhetoric and Speech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sz="5400" b="1" u="sng" dirty="0"/>
              <a:t>Rhetoric </a:t>
            </a:r>
            <a:r>
              <a:rPr lang="en-US" sz="5400" b="1" u="sng" dirty="0" smtClean="0"/>
              <a:t>Definition</a:t>
            </a:r>
            <a:r>
              <a:rPr lang="en-US" sz="5400" u="sng" dirty="0" smtClean="0"/>
              <a:t> </a:t>
            </a:r>
            <a:r>
              <a:rPr lang="en-US" sz="5400" dirty="0" smtClean="0"/>
              <a:t>= </a:t>
            </a:r>
            <a:r>
              <a:rPr lang="en-US" sz="5400" dirty="0" smtClean="0">
                <a:solidFill>
                  <a:srgbClr val="FF0000"/>
                </a:solidFill>
              </a:rPr>
              <a:t>the art and ability to use language to persuade others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6540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Aristotle stated: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5307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“Rhetoric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is the ability to observe any given situation (the context) and determine what </a:t>
            </a:r>
            <a:r>
              <a:rPr lang="en-US" dirty="0" smtClean="0"/>
              <a:t>options </a:t>
            </a:r>
            <a:r>
              <a:rPr lang="en-US" dirty="0"/>
              <a:t>are available to persuade others</a:t>
            </a:r>
            <a:r>
              <a:rPr lang="en-US" dirty="0" smtClean="0"/>
              <a:t>.”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Quintilian proposed that: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"</a:t>
            </a:r>
            <a:r>
              <a:rPr lang="en-US" u="sng" dirty="0"/>
              <a:t>Rhetoric</a:t>
            </a:r>
            <a:r>
              <a:rPr lang="en-US" dirty="0"/>
              <a:t> is the art of speaking well" or "... A good man speaking well</a:t>
            </a:r>
            <a:r>
              <a:rPr lang="en-US" dirty="0" smtClean="0"/>
              <a:t>.“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57093"/>
            <a:ext cx="1908213" cy="22861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588" y="3571740"/>
            <a:ext cx="3198812" cy="263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4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Rhetoric and Speech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" y="1219200"/>
            <a:ext cx="8654143" cy="4906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Those who give speeches </a:t>
            </a:r>
            <a:r>
              <a:rPr lang="en-US" dirty="0" smtClean="0"/>
              <a:t>go by many names: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Rhetorician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Orator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Public Speaker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14600"/>
            <a:ext cx="26384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4501018"/>
            <a:ext cx="3076575" cy="196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2514600"/>
            <a:ext cx="2495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994" y="4572000"/>
            <a:ext cx="3238997" cy="189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953000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2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Aristotle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said that there are </a:t>
            </a:r>
            <a:r>
              <a:rPr lang="en-US" b="1" u="sng" dirty="0" smtClean="0">
                <a:solidFill>
                  <a:srgbClr val="FF0000"/>
                </a:solidFill>
              </a:rPr>
              <a:t>3 ways that a speaker can persuade or convince</a:t>
            </a:r>
            <a:r>
              <a:rPr lang="en-US" dirty="0" smtClean="0"/>
              <a:t> his or her audience to do something: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Use the </a:t>
            </a:r>
            <a:r>
              <a:rPr lang="en-US" b="1" i="1" u="sng" dirty="0" smtClean="0">
                <a:solidFill>
                  <a:srgbClr val="FF0000"/>
                </a:solidFill>
              </a:rPr>
              <a:t>Rhetorical Triangle</a:t>
            </a:r>
            <a:r>
              <a:rPr lang="en-US" dirty="0" smtClean="0"/>
              <a:t>!!!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1"/>
            <a:ext cx="190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14165"/>
            <a:ext cx="3124200" cy="24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1365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Aristotle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said that there are </a:t>
            </a:r>
            <a:r>
              <a:rPr lang="en-US" sz="3600" b="1" u="sng" dirty="0" smtClean="0">
                <a:solidFill>
                  <a:srgbClr val="FF0000"/>
                </a:solidFill>
              </a:rPr>
              <a:t>3 ways that a speaker can persuade or convince</a:t>
            </a:r>
            <a:r>
              <a:rPr lang="en-US" sz="3600" dirty="0" smtClean="0"/>
              <a:t> his or her audience to do something:</a:t>
            </a:r>
            <a:br>
              <a:rPr lang="en-US" sz="3600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Speaker can use one or </a:t>
            </a:r>
            <a:r>
              <a:rPr lang="en-US" u="sng" dirty="0" smtClean="0"/>
              <a:t>any combination </a:t>
            </a:r>
            <a:r>
              <a:rPr lang="en-US" dirty="0" smtClean="0"/>
              <a:t>of the following from the rhetorical triangle: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Ethos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Logos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Pathos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06520"/>
            <a:ext cx="223043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36681"/>
            <a:ext cx="2554288" cy="201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4401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Technique # 1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Ethos</a:t>
            </a:r>
            <a:endParaRPr lang="en-US" sz="6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 Ethos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uses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  <a:r>
              <a:rPr lang="en-US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credibility of </a:t>
            </a:r>
            <a: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speaker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persuade others.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 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2. It </a:t>
            </a:r>
            <a:r>
              <a:rPr lang="en-US" dirty="0">
                <a:solidFill>
                  <a:srgbClr val="FF0000"/>
                </a:solidFill>
              </a:rPr>
              <a:t>is similar to “street cred” </a:t>
            </a:r>
            <a:r>
              <a:rPr lang="en-US" dirty="0" smtClean="0">
                <a:solidFill>
                  <a:srgbClr val="FF0000"/>
                </a:solidFill>
              </a:rPr>
              <a:t>because </a:t>
            </a:r>
            <a:r>
              <a:rPr lang="en-US" dirty="0">
                <a:solidFill>
                  <a:srgbClr val="FF0000"/>
                </a:solidFill>
              </a:rPr>
              <a:t>of the </a:t>
            </a:r>
            <a:r>
              <a:rPr lang="en-US" u="sng" dirty="0">
                <a:solidFill>
                  <a:srgbClr val="FF0000"/>
                </a:solidFill>
              </a:rPr>
              <a:t>character or </a:t>
            </a:r>
            <a:r>
              <a:rPr lang="en-US" u="sng" dirty="0" smtClean="0">
                <a:solidFill>
                  <a:srgbClr val="FF0000"/>
                </a:solidFill>
              </a:rPr>
              <a:t>reputation of </a:t>
            </a:r>
            <a:r>
              <a:rPr lang="en-US" u="sng" dirty="0">
                <a:solidFill>
                  <a:srgbClr val="FF0000"/>
                </a:solidFill>
              </a:rPr>
              <a:t>the speaker </a:t>
            </a:r>
            <a:endParaRPr lang="en-US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3. We </a:t>
            </a:r>
            <a:r>
              <a:rPr lang="en-US" dirty="0"/>
              <a:t>tend to </a:t>
            </a:r>
            <a:r>
              <a:rPr lang="en-US" u="sng" dirty="0"/>
              <a:t>believe people </a:t>
            </a:r>
            <a:r>
              <a:rPr lang="en-US" u="sng" dirty="0" smtClean="0"/>
              <a:t>who </a:t>
            </a:r>
            <a:r>
              <a:rPr lang="en-US" u="sng" dirty="0"/>
              <a:t>we respect</a:t>
            </a:r>
            <a:r>
              <a:rPr lang="en-US" dirty="0"/>
              <a:t>. </a:t>
            </a:r>
            <a:r>
              <a:rPr lang="en-US" dirty="0" smtClean="0"/>
              <a:t>There is a need to convince the audience </a:t>
            </a:r>
            <a:r>
              <a:rPr lang="en-US" dirty="0"/>
              <a:t>that you are </a:t>
            </a:r>
            <a:r>
              <a:rPr lang="en-US" u="sng" dirty="0"/>
              <a:t>someone worth listening </a:t>
            </a:r>
            <a:r>
              <a:rPr lang="en-US" u="sng" dirty="0" smtClean="0"/>
              <a:t>to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8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Technique #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839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Logos </a:t>
            </a:r>
            <a:r>
              <a:rPr lang="en-US" dirty="0"/>
              <a:t>is an appeal to </a:t>
            </a:r>
            <a:r>
              <a:rPr lang="en-US" u="sng" dirty="0" smtClean="0">
                <a:solidFill>
                  <a:srgbClr val="FF0000"/>
                </a:solidFill>
              </a:rPr>
              <a:t>logic</a:t>
            </a:r>
            <a:r>
              <a:rPr lang="en-US" dirty="0" smtClean="0"/>
              <a:t>, which uses </a:t>
            </a:r>
            <a:r>
              <a:rPr lang="en-US" u="sng" dirty="0" smtClean="0">
                <a:solidFill>
                  <a:srgbClr val="FF0000"/>
                </a:solidFill>
              </a:rPr>
              <a:t>facts</a:t>
            </a:r>
            <a:r>
              <a:rPr lang="en-US" u="sng" dirty="0">
                <a:solidFill>
                  <a:srgbClr val="FF0000"/>
                </a:solidFill>
              </a:rPr>
              <a:t>, statistics, evidence, </a:t>
            </a:r>
            <a:r>
              <a:rPr lang="en-US" u="sng" dirty="0" smtClean="0">
                <a:solidFill>
                  <a:srgbClr val="FF0000"/>
                </a:solidFill>
              </a:rPr>
              <a:t>and numbers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to convince and prove a point.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Giving </a:t>
            </a:r>
            <a: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logical reasons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is the </a:t>
            </a:r>
            <a:r>
              <a:rPr lang="en-US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heart of </a:t>
            </a:r>
            <a: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rhetoric/argumentation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cannot be emphasized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enough!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743"/>
            <a:ext cx="15335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4866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3119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Technique #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 Pathos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is an appeal to the </a:t>
            </a:r>
            <a:r>
              <a:rPr lang="en-US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emotions of the audience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an appeal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 their sympathies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fears, or imaginations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  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2. The </a:t>
            </a:r>
            <a:r>
              <a:rPr lang="en-US" dirty="0">
                <a:solidFill>
                  <a:srgbClr val="FF0000"/>
                </a:solidFill>
              </a:rPr>
              <a:t>speaker tries </a:t>
            </a:r>
            <a:r>
              <a:rPr lang="en-US" dirty="0" smtClean="0">
                <a:solidFill>
                  <a:srgbClr val="FF0000"/>
                </a:solidFill>
              </a:rPr>
              <a:t>to convince </a:t>
            </a:r>
            <a:r>
              <a:rPr lang="en-US" dirty="0">
                <a:solidFill>
                  <a:srgbClr val="FF0000"/>
                </a:solidFill>
              </a:rPr>
              <a:t>the audience through awakening their </a:t>
            </a:r>
            <a:r>
              <a:rPr lang="en-US" u="sng" dirty="0">
                <a:solidFill>
                  <a:srgbClr val="FF0000"/>
                </a:solidFill>
              </a:rPr>
              <a:t>emotional connection </a:t>
            </a:r>
            <a:r>
              <a:rPr lang="en-US" u="sng" dirty="0" smtClean="0">
                <a:solidFill>
                  <a:srgbClr val="FF0000"/>
                </a:solidFill>
              </a:rPr>
              <a:t>to </a:t>
            </a: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>
                <a:solidFill>
                  <a:srgbClr val="FF0000"/>
                </a:solidFill>
              </a:rPr>
              <a:t>particular </a:t>
            </a:r>
            <a:r>
              <a:rPr lang="en-US" u="sng" dirty="0">
                <a:solidFill>
                  <a:srgbClr val="FF0000"/>
                </a:solidFill>
              </a:rPr>
              <a:t>subject</a:t>
            </a:r>
            <a:r>
              <a:rPr lang="en-US" dirty="0">
                <a:solidFill>
                  <a:srgbClr val="FF0000"/>
                </a:solidFill>
              </a:rPr>
              <a:t> or idea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Language choice (diction) </a:t>
            </a:r>
            <a:r>
              <a:rPr lang="en-US" dirty="0"/>
              <a:t>affects the audience's emotional </a:t>
            </a:r>
            <a:r>
              <a:rPr lang="en-US" dirty="0" smtClean="0"/>
              <a:t>response.</a:t>
            </a: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6686"/>
            <a:ext cx="261905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6800" y="55626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emotion is the audience experiencing in the photo at the top right corner?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7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1299</TotalTime>
  <Words>468</Words>
  <Application>Microsoft Office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The Art of Persuasion:  Rhetoric</vt:lpstr>
      <vt:lpstr>Rhetoric and Speech Analysis</vt:lpstr>
      <vt:lpstr>PowerPoint Presentation</vt:lpstr>
      <vt:lpstr>Rhetoric and Speech Analysis</vt:lpstr>
      <vt:lpstr>Aristotle said that there are 3 ways that a speaker can persuade or convince his or her audience to do something:  </vt:lpstr>
      <vt:lpstr>Aristotle said that there are 3 ways that a speaker can persuade or convince his or her audience to do something:  </vt:lpstr>
      <vt:lpstr>Technique # 1 Ethos</vt:lpstr>
      <vt:lpstr>Technique # 2 Logos</vt:lpstr>
      <vt:lpstr>Technique # 3 Pathos</vt:lpstr>
      <vt:lpstr>The Rhetorical Triangle</vt:lpstr>
      <vt:lpstr>PowerPoint Presentation</vt:lpstr>
      <vt:lpstr>Time to Practice your Persuasion!  As a Table, think about the changes in your “rhetorical technique” you would make in each of these scenarios: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Persuasion:  Rhetoric</dc:title>
  <dc:creator>Jessica Odom</dc:creator>
  <cp:lastModifiedBy>Leslie Dott</cp:lastModifiedBy>
  <cp:revision>34</cp:revision>
  <cp:lastPrinted>2017-09-18T14:40:19Z</cp:lastPrinted>
  <dcterms:created xsi:type="dcterms:W3CDTF">2015-02-04T11:49:17Z</dcterms:created>
  <dcterms:modified xsi:type="dcterms:W3CDTF">2017-10-04T16:34:27Z</dcterms:modified>
</cp:coreProperties>
</file>