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7" r:id="rId4"/>
    <p:sldId id="259" r:id="rId5"/>
    <p:sldId id="257" r:id="rId6"/>
    <p:sldId id="258" r:id="rId7"/>
    <p:sldId id="260" r:id="rId8"/>
    <p:sldId id="261" r:id="rId9"/>
    <p:sldId id="262" r:id="rId10"/>
    <p:sldId id="263" r:id="rId11"/>
    <p:sldId id="264" r:id="rId12"/>
    <p:sldId id="266" r:id="rId13"/>
    <p:sldId id="265"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B26EF51-AC96-4AE7-9307-2E910982F2F3}" type="datetimeFigureOut">
              <a:rPr lang="en-US" smtClean="0"/>
              <a:t>5/7/2018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EFDC9B2-8F2F-4649-B068-437603FBA3DC}"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26EF51-AC96-4AE7-9307-2E910982F2F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DC9B2-8F2F-4649-B068-437603FBA3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26EF51-AC96-4AE7-9307-2E910982F2F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DC9B2-8F2F-4649-B068-437603FBA3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B26EF51-AC96-4AE7-9307-2E910982F2F3}"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DC9B2-8F2F-4649-B068-437603FBA3DC}"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26EF51-AC96-4AE7-9307-2E910982F2F3}" type="datetimeFigureOut">
              <a:rPr lang="en-US" smtClean="0"/>
              <a:t>5/7/2018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EFDC9B2-8F2F-4649-B068-437603FBA3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B26EF51-AC96-4AE7-9307-2E910982F2F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DC9B2-8F2F-4649-B068-437603FBA3DC}"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B26EF51-AC96-4AE7-9307-2E910982F2F3}"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FDC9B2-8F2F-4649-B068-437603FBA3DC}"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26EF51-AC96-4AE7-9307-2E910982F2F3}"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FDC9B2-8F2F-4649-B068-437603FBA3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6EF51-AC96-4AE7-9307-2E910982F2F3}"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FDC9B2-8F2F-4649-B068-437603FBA3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26EF51-AC96-4AE7-9307-2E910982F2F3}"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DC9B2-8F2F-4649-B068-437603FBA3DC}"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26EF51-AC96-4AE7-9307-2E910982F2F3}" type="datetimeFigureOut">
              <a:rPr lang="en-US" smtClean="0"/>
              <a:t>5/7/2018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EFDC9B2-8F2F-4649-B068-437603FBA3DC}"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B26EF51-AC96-4AE7-9307-2E910982F2F3}" type="datetimeFigureOut">
              <a:rPr lang="en-US" smtClean="0"/>
              <a:t>5/7/2018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EFDC9B2-8F2F-4649-B068-437603FBA3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00800" cy="1600200"/>
          </a:xfrm>
        </p:spPr>
        <p:txBody>
          <a:bodyPr>
            <a:normAutofit/>
          </a:bodyPr>
          <a:lstStyle/>
          <a:p>
            <a:r>
              <a:rPr lang="en-US" sz="3200" b="1" dirty="0" smtClean="0"/>
              <a:t>What we can learn from the </a:t>
            </a:r>
            <a:r>
              <a:rPr lang="en-US" sz="3200" b="1" dirty="0" smtClean="0">
                <a:solidFill>
                  <a:srgbClr val="FF0000"/>
                </a:solidFill>
              </a:rPr>
              <a:t>Gettysburg </a:t>
            </a:r>
            <a:r>
              <a:rPr lang="en-US" sz="3200" b="1" dirty="0" smtClean="0">
                <a:solidFill>
                  <a:srgbClr val="0070C0"/>
                </a:solidFill>
              </a:rPr>
              <a:t>Address</a:t>
            </a:r>
            <a:endParaRPr lang="en-US" sz="3200" b="1" dirty="0">
              <a:solidFill>
                <a:srgbClr val="0070C0"/>
              </a:solidFill>
            </a:endParaRPr>
          </a:p>
        </p:txBody>
      </p:sp>
      <p:sp>
        <p:nvSpPr>
          <p:cNvPr id="2" name="Title 1"/>
          <p:cNvSpPr>
            <a:spLocks noGrp="1"/>
          </p:cNvSpPr>
          <p:nvPr>
            <p:ph type="ctrTitle"/>
          </p:nvPr>
        </p:nvSpPr>
        <p:spPr/>
        <p:txBody>
          <a:bodyPr>
            <a:noAutofit/>
          </a:bodyPr>
          <a:lstStyle/>
          <a:p>
            <a:r>
              <a:rPr lang="en-US" sz="3200" dirty="0" smtClean="0"/>
              <a:t>10 Tips from Lincoln </a:t>
            </a:r>
            <a:br>
              <a:rPr lang="en-US" sz="3200" dirty="0" smtClean="0"/>
            </a:br>
            <a:r>
              <a:rPr lang="en-US" sz="3200" dirty="0" smtClean="0"/>
              <a:t>on Writing </a:t>
            </a:r>
            <a:br>
              <a:rPr lang="en-US" sz="3200" dirty="0" smtClean="0"/>
            </a:br>
            <a:r>
              <a:rPr lang="en-US" sz="3200" dirty="0" smtClean="0"/>
              <a:t>a Phenomenal Speech</a:t>
            </a:r>
            <a:endParaRPr lang="en-US" sz="3200" dirty="0"/>
          </a:p>
        </p:txBody>
      </p:sp>
    </p:spTree>
    <p:extLst>
      <p:ext uri="{BB962C8B-B14F-4D97-AF65-F5344CB8AC3E}">
        <p14:creationId xmlns:p14="http://schemas.microsoft.com/office/powerpoint/2010/main" val="2732472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Use </a:t>
            </a:r>
            <a:r>
              <a:rPr lang="en-US" dirty="0" smtClean="0">
                <a:solidFill>
                  <a:srgbClr val="FF0000"/>
                </a:solidFill>
              </a:rPr>
              <a:t>imagery</a:t>
            </a:r>
            <a:r>
              <a:rPr lang="en-US" dirty="0" smtClean="0"/>
              <a:t> to help the audience </a:t>
            </a:r>
            <a:r>
              <a:rPr lang="en-US" u="sng" dirty="0" smtClean="0">
                <a:solidFill>
                  <a:srgbClr val="FF0000"/>
                </a:solidFill>
              </a:rPr>
              <a:t>envision your ideas </a:t>
            </a:r>
            <a:r>
              <a:rPr lang="en-US" dirty="0" smtClean="0"/>
              <a:t>in their minds</a:t>
            </a:r>
            <a:endParaRPr lang="en-US" dirty="0"/>
          </a:p>
        </p:txBody>
      </p:sp>
      <p:sp>
        <p:nvSpPr>
          <p:cNvPr id="3" name="Content Placeholder 2"/>
          <p:cNvSpPr>
            <a:spLocks noGrp="1"/>
          </p:cNvSpPr>
          <p:nvPr>
            <p:ph sz="quarter" idx="1"/>
          </p:nvPr>
        </p:nvSpPr>
        <p:spPr>
          <a:xfrm>
            <a:off x="304800" y="1447800"/>
            <a:ext cx="8382000" cy="5219700"/>
          </a:xfrm>
        </p:spPr>
        <p:txBody>
          <a:bodyPr/>
          <a:lstStyle/>
          <a:p>
            <a:r>
              <a:rPr lang="en-US" dirty="0"/>
              <a:t>Lincoln used imagery for birth and life and death — “conceived” and “brought forth” and “perish”. </a:t>
            </a:r>
            <a:endParaRPr lang="en-US" dirty="0" smtClean="0"/>
          </a:p>
          <a:p>
            <a:r>
              <a:rPr lang="en-US" dirty="0" smtClean="0"/>
              <a:t>It </a:t>
            </a:r>
            <a:r>
              <a:rPr lang="en-US" dirty="0"/>
              <a:t>is important to do more than use bland words, but to create a picture in people’s minds through your words</a:t>
            </a:r>
            <a:r>
              <a:rPr lang="en-US" b="1" dirty="0">
                <a:solidFill>
                  <a:srgbClr val="FF0000"/>
                </a:solidFill>
              </a:rPr>
              <a:t>. </a:t>
            </a:r>
            <a:endParaRPr lang="en-US" b="1" dirty="0" smtClean="0">
              <a:solidFill>
                <a:srgbClr val="FF0000"/>
              </a:solidFill>
            </a:endParaRPr>
          </a:p>
          <a:p>
            <a:r>
              <a:rPr lang="en-US" b="1" dirty="0" smtClean="0">
                <a:solidFill>
                  <a:srgbClr val="FF0000"/>
                </a:solidFill>
              </a:rPr>
              <a:t>The </a:t>
            </a:r>
            <a:r>
              <a:rPr lang="en-US" b="1" dirty="0">
                <a:solidFill>
                  <a:srgbClr val="FF0000"/>
                </a:solidFill>
              </a:rPr>
              <a:t>imagery, of course, should be related to your central theme.</a:t>
            </a:r>
          </a:p>
        </p:txBody>
      </p:sp>
      <p:pic>
        <p:nvPicPr>
          <p:cNvPr id="4" name="Picture 3"/>
          <p:cNvPicPr>
            <a:picLocks noChangeAspect="1"/>
          </p:cNvPicPr>
          <p:nvPr/>
        </p:nvPicPr>
        <p:blipFill>
          <a:blip r:embed="rId2"/>
          <a:stretch>
            <a:fillRect/>
          </a:stretch>
        </p:blipFill>
        <p:spPr>
          <a:xfrm>
            <a:off x="4191000" y="3763962"/>
            <a:ext cx="2732762" cy="2933700"/>
          </a:xfrm>
          <a:prstGeom prst="rect">
            <a:avLst/>
          </a:prstGeom>
        </p:spPr>
      </p:pic>
    </p:spTree>
    <p:extLst>
      <p:ext uri="{BB962C8B-B14F-4D97-AF65-F5344CB8AC3E}">
        <p14:creationId xmlns:p14="http://schemas.microsoft.com/office/powerpoint/2010/main" val="245250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fontScale="90000"/>
          </a:bodyPr>
          <a:lstStyle/>
          <a:p>
            <a:r>
              <a:rPr lang="en-US" dirty="0" smtClean="0"/>
              <a:t>8. Use </a:t>
            </a:r>
            <a:r>
              <a:rPr lang="en-US" dirty="0" smtClean="0">
                <a:solidFill>
                  <a:srgbClr val="00B0F0"/>
                </a:solidFill>
              </a:rPr>
              <a:t>allusions/reference</a:t>
            </a:r>
            <a:r>
              <a:rPr lang="en-US" dirty="0" smtClean="0"/>
              <a:t> other famous lines/phrases</a:t>
            </a:r>
            <a:endParaRPr lang="en-US" dirty="0"/>
          </a:p>
        </p:txBody>
      </p:sp>
      <p:sp>
        <p:nvSpPr>
          <p:cNvPr id="3" name="Content Placeholder 2"/>
          <p:cNvSpPr>
            <a:spLocks noGrp="1"/>
          </p:cNvSpPr>
          <p:nvPr>
            <p:ph sz="quarter" idx="1"/>
          </p:nvPr>
        </p:nvSpPr>
        <p:spPr>
          <a:xfrm>
            <a:off x="228600" y="1447800"/>
            <a:ext cx="8458200" cy="4572000"/>
          </a:xfrm>
        </p:spPr>
        <p:txBody>
          <a:bodyPr/>
          <a:lstStyle/>
          <a:p>
            <a:r>
              <a:rPr lang="en-US" dirty="0"/>
              <a:t> Lincoln opened his speech with a </a:t>
            </a:r>
            <a:r>
              <a:rPr lang="en-US" dirty="0">
                <a:solidFill>
                  <a:srgbClr val="FF0000"/>
                </a:solidFill>
              </a:rPr>
              <a:t>line from a more famous (at that time) document, the Declaration of Independence </a:t>
            </a:r>
            <a:r>
              <a:rPr lang="en-US" dirty="0"/>
              <a:t>(“that all men are created equal”). </a:t>
            </a:r>
            <a:endParaRPr lang="en-US" dirty="0" smtClean="0"/>
          </a:p>
          <a:p>
            <a:r>
              <a:rPr lang="en-US" dirty="0" smtClean="0"/>
              <a:t>The </a:t>
            </a:r>
            <a:r>
              <a:rPr lang="en-US" dirty="0"/>
              <a:t>reference brings with it many ideas and emotions associated with the Declaration of Independence and the men who signed it. </a:t>
            </a:r>
            <a:endParaRPr lang="en-US" dirty="0" smtClean="0"/>
          </a:p>
          <a:p>
            <a:r>
              <a:rPr lang="en-US" dirty="0" smtClean="0"/>
              <a:t>Other </a:t>
            </a:r>
            <a:r>
              <a:rPr lang="en-US" dirty="0"/>
              <a:t>famous lines that could be referenced include the </a:t>
            </a:r>
            <a:r>
              <a:rPr lang="en-US" dirty="0">
                <a:solidFill>
                  <a:srgbClr val="00B0F0"/>
                </a:solidFill>
              </a:rPr>
              <a:t>Bible, Shakespeare, poetry, songs, books, other speeches</a:t>
            </a:r>
            <a:r>
              <a:rPr lang="en-US" dirty="0"/>
              <a:t>. </a:t>
            </a:r>
            <a:endParaRPr lang="en-US" dirty="0" smtClean="0"/>
          </a:p>
          <a:p>
            <a:r>
              <a:rPr lang="en-US" dirty="0" smtClean="0"/>
              <a:t>The </a:t>
            </a:r>
            <a:r>
              <a:rPr lang="en-US" dirty="0"/>
              <a:t>references bring a lot more with them than just the phrase or quote you use, if your audience is familiar with it.</a:t>
            </a:r>
          </a:p>
        </p:txBody>
      </p:sp>
    </p:spTree>
    <p:extLst>
      <p:ext uri="{BB962C8B-B14F-4D97-AF65-F5344CB8AC3E}">
        <p14:creationId xmlns:p14="http://schemas.microsoft.com/office/powerpoint/2010/main" val="1391732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Revise. Revise. Revise. </a:t>
            </a:r>
            <a:endParaRPr lang="en-US" dirty="0"/>
          </a:p>
        </p:txBody>
      </p:sp>
      <p:sp>
        <p:nvSpPr>
          <p:cNvPr id="3" name="Content Placeholder 2"/>
          <p:cNvSpPr>
            <a:spLocks noGrp="1"/>
          </p:cNvSpPr>
          <p:nvPr>
            <p:ph sz="quarter" idx="1"/>
          </p:nvPr>
        </p:nvSpPr>
        <p:spPr>
          <a:xfrm>
            <a:off x="76200" y="1447800"/>
            <a:ext cx="9067800" cy="4572000"/>
          </a:xfrm>
        </p:spPr>
        <p:txBody>
          <a:bodyPr/>
          <a:lstStyle/>
          <a:p>
            <a:r>
              <a:rPr lang="en-US" dirty="0"/>
              <a:t>Lincoln wrote </a:t>
            </a:r>
            <a:r>
              <a:rPr lang="en-US" b="1" dirty="0">
                <a:solidFill>
                  <a:srgbClr val="00B0F0"/>
                </a:solidFill>
                <a:effectLst>
                  <a:outerShdw blurRad="38100" dist="38100" dir="2700000" algn="tl">
                    <a:srgbClr val="000000">
                      <a:alpha val="43137"/>
                    </a:srgbClr>
                  </a:outerShdw>
                </a:effectLst>
              </a:rPr>
              <a:t>several versions </a:t>
            </a:r>
            <a:r>
              <a:rPr lang="en-US" dirty="0"/>
              <a:t>of his speech before settling on the final version. </a:t>
            </a:r>
            <a:endParaRPr lang="en-US" dirty="0" smtClean="0"/>
          </a:p>
          <a:p>
            <a:r>
              <a:rPr lang="en-US" dirty="0" smtClean="0"/>
              <a:t>Each </a:t>
            </a:r>
            <a:r>
              <a:rPr lang="en-US" dirty="0"/>
              <a:t>revision should </a:t>
            </a:r>
            <a:r>
              <a:rPr lang="en-US" dirty="0">
                <a:solidFill>
                  <a:srgbClr val="FF0000"/>
                </a:solidFill>
              </a:rPr>
              <a:t>cut out the </a:t>
            </a:r>
            <a:r>
              <a:rPr lang="en-US" dirty="0" smtClean="0">
                <a:solidFill>
                  <a:srgbClr val="FF0000"/>
                </a:solidFill>
              </a:rPr>
              <a:t>unnecessary</a:t>
            </a:r>
            <a:r>
              <a:rPr lang="en-US" dirty="0">
                <a:solidFill>
                  <a:srgbClr val="FF0000"/>
                </a:solidFill>
              </a:rPr>
              <a:t> </a:t>
            </a:r>
            <a:r>
              <a:rPr lang="en-US" dirty="0" smtClean="0"/>
              <a:t>words or ideas. </a:t>
            </a:r>
          </a:p>
          <a:p>
            <a:r>
              <a:rPr lang="en-US" dirty="0" smtClean="0">
                <a:solidFill>
                  <a:srgbClr val="FF0000"/>
                </a:solidFill>
              </a:rPr>
              <a:t>Tip: Develop </a:t>
            </a:r>
            <a:r>
              <a:rPr lang="en-US" dirty="0">
                <a:solidFill>
                  <a:srgbClr val="FF0000"/>
                </a:solidFill>
              </a:rPr>
              <a:t>the central idea</a:t>
            </a:r>
            <a:r>
              <a:rPr lang="en-US" dirty="0"/>
              <a:t>, make the words flow more smoothly, and </a:t>
            </a:r>
            <a:r>
              <a:rPr lang="en-US" dirty="0" smtClean="0"/>
              <a:t>use powerful imagery </a:t>
            </a:r>
            <a:r>
              <a:rPr lang="en-US" dirty="0"/>
              <a:t>and </a:t>
            </a:r>
            <a:r>
              <a:rPr lang="en-US" dirty="0" smtClean="0"/>
              <a:t>phrases that will impact the audience.</a:t>
            </a:r>
            <a:endParaRPr lang="en-US" dirty="0"/>
          </a:p>
        </p:txBody>
      </p:sp>
      <p:pic>
        <p:nvPicPr>
          <p:cNvPr id="4" name="Picture 3"/>
          <p:cNvPicPr>
            <a:picLocks noChangeAspect="1"/>
          </p:cNvPicPr>
          <p:nvPr/>
        </p:nvPicPr>
        <p:blipFill>
          <a:blip r:embed="rId2"/>
          <a:stretch>
            <a:fillRect/>
          </a:stretch>
        </p:blipFill>
        <p:spPr>
          <a:xfrm>
            <a:off x="914400" y="3733800"/>
            <a:ext cx="3048000" cy="3048000"/>
          </a:xfrm>
          <a:prstGeom prst="rect">
            <a:avLst/>
          </a:prstGeom>
        </p:spPr>
      </p:pic>
    </p:spTree>
    <p:extLst>
      <p:ext uri="{BB962C8B-B14F-4D97-AF65-F5344CB8AC3E}">
        <p14:creationId xmlns:p14="http://schemas.microsoft.com/office/powerpoint/2010/main" val="786894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Always end strong!</a:t>
            </a:r>
            <a:endParaRPr lang="en-US" dirty="0"/>
          </a:p>
        </p:txBody>
      </p:sp>
      <p:sp>
        <p:nvSpPr>
          <p:cNvPr id="3" name="Content Placeholder 2"/>
          <p:cNvSpPr>
            <a:spLocks noGrp="1"/>
          </p:cNvSpPr>
          <p:nvPr>
            <p:ph sz="quarter" idx="1"/>
          </p:nvPr>
        </p:nvSpPr>
        <p:spPr>
          <a:xfrm>
            <a:off x="76200" y="1447800"/>
            <a:ext cx="8610600" cy="4572000"/>
          </a:xfrm>
        </p:spPr>
        <p:txBody>
          <a:bodyPr/>
          <a:lstStyle/>
          <a:p>
            <a:r>
              <a:rPr lang="en-US" dirty="0"/>
              <a:t>Lincoln ended the Gettysburg Address with the line </a:t>
            </a:r>
            <a:r>
              <a:rPr lang="en-US" dirty="0">
                <a:solidFill>
                  <a:srgbClr val="0070C0"/>
                </a:solidFill>
              </a:rPr>
              <a:t>“that government of the people, by the people, for the people, shall not perish from the earth.” </a:t>
            </a:r>
            <a:r>
              <a:rPr lang="en-US" dirty="0" smtClean="0"/>
              <a:t>And </a:t>
            </a:r>
            <a:r>
              <a:rPr lang="en-US" dirty="0"/>
              <a:t>that line went down in history. </a:t>
            </a:r>
            <a:endParaRPr lang="en-US" dirty="0" smtClean="0"/>
          </a:p>
          <a:p>
            <a:r>
              <a:rPr lang="en-US" dirty="0" smtClean="0">
                <a:solidFill>
                  <a:srgbClr val="FF0000"/>
                </a:solidFill>
              </a:rPr>
              <a:t>Tip: End </a:t>
            </a:r>
            <a:r>
              <a:rPr lang="en-US" dirty="0">
                <a:solidFill>
                  <a:srgbClr val="FF0000"/>
                </a:solidFill>
              </a:rPr>
              <a:t>with a line people will remember</a:t>
            </a:r>
            <a:r>
              <a:rPr lang="en-US" dirty="0"/>
              <a:t>, that contains the message you want them to remember, because, </a:t>
            </a:r>
            <a:r>
              <a:rPr lang="en-US" dirty="0">
                <a:solidFill>
                  <a:srgbClr val="FF0000"/>
                </a:solidFill>
              </a:rPr>
              <a:t>aside from the opening, it’s the most important line</a:t>
            </a:r>
            <a:r>
              <a:rPr lang="en-US"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943350"/>
            <a:ext cx="47752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44" y="4419610"/>
            <a:ext cx="2286000" cy="220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184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1143000"/>
          </a:xfrm>
        </p:spPr>
        <p:txBody>
          <a:bodyPr>
            <a:normAutofit/>
          </a:bodyPr>
          <a:lstStyle/>
          <a:p>
            <a:r>
              <a:rPr lang="en-US" dirty="0" smtClean="0">
                <a:solidFill>
                  <a:srgbClr val="FF0000"/>
                </a:solidFill>
              </a:rPr>
              <a:t>Rhetorical Devices </a:t>
            </a:r>
            <a:r>
              <a:rPr lang="en-US" dirty="0" smtClean="0"/>
              <a:t>you need to know:</a:t>
            </a:r>
            <a:endParaRPr lang="en-US" dirty="0"/>
          </a:p>
        </p:txBody>
      </p:sp>
      <p:sp>
        <p:nvSpPr>
          <p:cNvPr id="3" name="Content Placeholder 2"/>
          <p:cNvSpPr>
            <a:spLocks noGrp="1"/>
          </p:cNvSpPr>
          <p:nvPr>
            <p:ph sz="quarter" idx="1"/>
          </p:nvPr>
        </p:nvSpPr>
        <p:spPr>
          <a:xfrm>
            <a:off x="533400" y="1828800"/>
            <a:ext cx="8458200" cy="4572000"/>
          </a:xfrm>
        </p:spPr>
        <p:txBody>
          <a:bodyPr/>
          <a:lstStyle/>
          <a:p>
            <a:r>
              <a:rPr lang="en-US" sz="4400" dirty="0" smtClean="0"/>
              <a:t>Alliteration</a:t>
            </a:r>
          </a:p>
          <a:p>
            <a:r>
              <a:rPr lang="en-US" sz="4400" dirty="0" smtClean="0"/>
              <a:t>Anaphora </a:t>
            </a:r>
          </a:p>
          <a:p>
            <a:r>
              <a:rPr lang="en-US" sz="4400" dirty="0" smtClean="0"/>
              <a:t>Repetition</a:t>
            </a:r>
          </a:p>
          <a:p>
            <a:r>
              <a:rPr lang="en-US" sz="4400" dirty="0" smtClean="0"/>
              <a:t>(Extended) Metaphor</a:t>
            </a:r>
          </a:p>
          <a:p>
            <a:endParaRPr lang="en-US" dirty="0" smtClean="0"/>
          </a:p>
          <a:p>
            <a:endParaRPr lang="en-US" dirty="0" smtClean="0"/>
          </a:p>
          <a:p>
            <a:endParaRPr lang="en-US" dirty="0"/>
          </a:p>
        </p:txBody>
      </p:sp>
    </p:spTree>
    <p:extLst>
      <p:ext uri="{BB962C8B-B14F-4D97-AF65-F5344CB8AC3E}">
        <p14:creationId xmlns:p14="http://schemas.microsoft.com/office/powerpoint/2010/main" val="262252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smtClean="0"/>
              <a:t>This</a:t>
            </a:r>
            <a:r>
              <a:rPr lang="en-US" smtClean="0"/>
              <a:t> </a:t>
            </a:r>
            <a:r>
              <a:rPr lang="en-US" dirty="0" smtClean="0"/>
              <a:t>week, you will have to </a:t>
            </a:r>
            <a:r>
              <a:rPr lang="en-US" dirty="0" smtClean="0">
                <a:solidFill>
                  <a:srgbClr val="FF0000"/>
                </a:solidFill>
              </a:rPr>
              <a:t>evaluate your iconic speech</a:t>
            </a:r>
            <a:r>
              <a:rPr lang="en-US" dirty="0" smtClean="0"/>
              <a:t> based on these 10 tips. </a:t>
            </a:r>
            <a:endParaRPr lang="en-US" dirty="0"/>
          </a:p>
        </p:txBody>
      </p:sp>
      <p:sp>
        <p:nvSpPr>
          <p:cNvPr id="3" name="Content Placeholder 2"/>
          <p:cNvSpPr>
            <a:spLocks noGrp="1"/>
          </p:cNvSpPr>
          <p:nvPr>
            <p:ph sz="quarter" idx="1"/>
          </p:nvPr>
        </p:nvSpPr>
        <p:spPr>
          <a:xfrm>
            <a:off x="381000" y="1447800"/>
            <a:ext cx="8305800" cy="5029200"/>
          </a:xfrm>
        </p:spPr>
        <p:txBody>
          <a:bodyPr>
            <a:normAutofit lnSpcReduction="10000"/>
          </a:bodyPr>
          <a:lstStyle/>
          <a:p>
            <a:pPr marL="514350" indent="-514350">
              <a:buAutoNum type="arabicPeriod"/>
            </a:pPr>
            <a:r>
              <a:rPr lang="en-US" dirty="0" smtClean="0"/>
              <a:t>Is the speech short?</a:t>
            </a:r>
          </a:p>
          <a:p>
            <a:pPr marL="514350" indent="-514350">
              <a:buAutoNum type="arabicPeriod"/>
            </a:pPr>
            <a:r>
              <a:rPr lang="en-US" dirty="0" smtClean="0"/>
              <a:t>Does the speaker abandon formalities?</a:t>
            </a:r>
          </a:p>
          <a:p>
            <a:pPr marL="514350" indent="-514350">
              <a:buAutoNum type="arabicPeriod"/>
            </a:pPr>
            <a:r>
              <a:rPr lang="en-US" dirty="0" smtClean="0"/>
              <a:t>Is there a clear purpose? (thesis)</a:t>
            </a:r>
          </a:p>
          <a:p>
            <a:pPr marL="514350" indent="-514350">
              <a:buAutoNum type="arabicPeriod"/>
            </a:pPr>
            <a:r>
              <a:rPr lang="en-US" dirty="0" smtClean="0"/>
              <a:t>Does the speech connect to the audience’s hearts?</a:t>
            </a:r>
          </a:p>
          <a:p>
            <a:pPr marL="514350" indent="-514350">
              <a:buAutoNum type="arabicPeriod"/>
            </a:pPr>
            <a:r>
              <a:rPr lang="en-US" dirty="0" smtClean="0"/>
              <a:t>Doe the speech speak to larger truths? How so? How not?</a:t>
            </a:r>
          </a:p>
          <a:p>
            <a:pPr marL="514350" indent="-514350">
              <a:buFont typeface="Wingdings 2"/>
              <a:buAutoNum type="arabicPeriod"/>
            </a:pPr>
            <a:r>
              <a:rPr lang="en-US" dirty="0"/>
              <a:t>Does the speech reach larger audiences? How so? How not?</a:t>
            </a:r>
          </a:p>
          <a:p>
            <a:pPr marL="514350" indent="-514350">
              <a:buAutoNum type="arabicPeriod"/>
            </a:pPr>
            <a:r>
              <a:rPr lang="en-US" dirty="0" smtClean="0"/>
              <a:t>Does the speech incorporate imagery? Where? When?</a:t>
            </a:r>
          </a:p>
          <a:p>
            <a:pPr marL="514350" indent="-514350">
              <a:buAutoNum type="arabicPeriod"/>
            </a:pPr>
            <a:r>
              <a:rPr lang="en-US" dirty="0" smtClean="0"/>
              <a:t>Where are the allusions/references to other famous people or events?</a:t>
            </a:r>
          </a:p>
          <a:p>
            <a:pPr marL="514350" indent="-514350">
              <a:buAutoNum type="arabicPeriod"/>
            </a:pPr>
            <a:r>
              <a:rPr lang="en-US" dirty="0" smtClean="0"/>
              <a:t>Where’s the evidence of the revising process?</a:t>
            </a:r>
          </a:p>
          <a:p>
            <a:pPr marL="514350" indent="-514350">
              <a:buAutoNum type="arabicPeriod"/>
            </a:pPr>
            <a:r>
              <a:rPr lang="en-US" dirty="0" smtClean="0"/>
              <a:t>Is there a powerful ending to the speech? How so? How not?</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27061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Slowly read the Gettysburg Address </a:t>
            </a:r>
            <a:endParaRPr lang="en-US" dirty="0"/>
          </a:p>
        </p:txBody>
      </p:sp>
      <p:sp>
        <p:nvSpPr>
          <p:cNvPr id="3" name="Text Placeholder 2"/>
          <p:cNvSpPr>
            <a:spLocks noGrp="1"/>
          </p:cNvSpPr>
          <p:nvPr>
            <p:ph type="body" idx="1"/>
          </p:nvPr>
        </p:nvSpPr>
        <p:spPr/>
        <p:txBody>
          <a:bodyPr/>
          <a:lstStyle/>
          <a:p>
            <a:r>
              <a:rPr lang="en-US" dirty="0" smtClean="0"/>
              <a:t>(Don’t worry; it’s short!)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95600"/>
            <a:ext cx="47244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8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solidFill>
                  <a:srgbClr val="FF0000"/>
                </a:solidFill>
              </a:rPr>
              <a:t>G-burg </a:t>
            </a:r>
            <a:r>
              <a:rPr lang="en-US" dirty="0" smtClean="0">
                <a:solidFill>
                  <a:srgbClr val="00B0F0"/>
                </a:solidFill>
              </a:rPr>
              <a:t>Address</a:t>
            </a:r>
            <a:r>
              <a:rPr lang="en-US" dirty="0" smtClean="0"/>
              <a:t>: </a:t>
            </a:r>
            <a:r>
              <a:rPr lang="en-US" b="1" dirty="0" smtClean="0"/>
              <a:t>So famous and So short</a:t>
            </a:r>
            <a:endParaRPr lang="en-US" b="1" dirty="0"/>
          </a:p>
        </p:txBody>
      </p:sp>
      <p:sp>
        <p:nvSpPr>
          <p:cNvPr id="3" name="Content Placeholder 2"/>
          <p:cNvSpPr>
            <a:spLocks noGrp="1"/>
          </p:cNvSpPr>
          <p:nvPr>
            <p:ph sz="quarter" idx="1"/>
          </p:nvPr>
        </p:nvSpPr>
        <p:spPr>
          <a:xfrm>
            <a:off x="152400" y="1524000"/>
            <a:ext cx="8763000" cy="5105400"/>
          </a:xfrm>
        </p:spPr>
        <p:txBody>
          <a:bodyPr>
            <a:normAutofit fontScale="62500" lnSpcReduction="20000"/>
          </a:bodyPr>
          <a:lstStyle/>
          <a:p>
            <a:pPr marL="0" indent="0">
              <a:buNone/>
            </a:pPr>
            <a:r>
              <a:rPr lang="en-US" sz="2900" b="1" dirty="0">
                <a:solidFill>
                  <a:srgbClr val="00B0F0"/>
                </a:solidFill>
              </a:rPr>
              <a:t>Four score and seven years ago </a:t>
            </a:r>
            <a:r>
              <a:rPr lang="en-US" sz="2900" b="1" dirty="0"/>
              <a:t>our fathers brought forth, on this continent, a new nation, conceived in Liberty, and dedicated to the proposition that all men are created equal</a:t>
            </a:r>
            <a:r>
              <a:rPr lang="en-US" sz="2900" b="1" dirty="0" smtClean="0"/>
              <a:t>.</a:t>
            </a:r>
          </a:p>
          <a:p>
            <a:pPr marL="0" indent="0">
              <a:buNone/>
            </a:pPr>
            <a:endParaRPr lang="en-US" sz="2900" dirty="0"/>
          </a:p>
          <a:p>
            <a:pPr marL="0" indent="0">
              <a:buNone/>
            </a:pPr>
            <a:r>
              <a:rPr lang="en-US" sz="2900" b="1" dirty="0"/>
              <a:t>Now we are engaged in a great civil war, testing whether that nation, or any nation so conceived, and so dedicated, can long endure. We are met on a great battle-field of that war. </a:t>
            </a:r>
            <a:r>
              <a:rPr lang="en-US" sz="2900" b="1" dirty="0">
                <a:solidFill>
                  <a:srgbClr val="FF0000"/>
                </a:solidFill>
              </a:rPr>
              <a:t>We have come to dedicate a portion of that field, as a final resting-place for those who here gave their lives, that that nation might live</a:t>
            </a:r>
            <a:r>
              <a:rPr lang="en-US" sz="2900" b="1" dirty="0"/>
              <a:t>. It is altogether fitting and proper that we should do this</a:t>
            </a:r>
            <a:r>
              <a:rPr lang="en-US" sz="2900" b="1" dirty="0" smtClean="0"/>
              <a:t>.</a:t>
            </a:r>
          </a:p>
          <a:p>
            <a:pPr marL="0" indent="0">
              <a:buNone/>
            </a:pPr>
            <a:endParaRPr lang="en-US" sz="2900" dirty="0"/>
          </a:p>
          <a:p>
            <a:pPr marL="0" indent="0">
              <a:buNone/>
            </a:pPr>
            <a:r>
              <a:rPr lang="en-US" sz="2900" b="1" dirty="0"/>
              <a:t>But, in a larger sense, we can not dedicate, we can not consecrate – we can not hallow – this ground. The brave men, living and dead, who struggled here, have consecrated it far above our poor power to add or detract. The world will little note, nor long remember what we say here, but it can never forget what they did here. </a:t>
            </a:r>
            <a:r>
              <a:rPr lang="en-US" sz="2900" b="1" dirty="0">
                <a:solidFill>
                  <a:srgbClr val="FF0000"/>
                </a:solidFill>
              </a:rPr>
              <a:t>It is for us the living, rather, to be dedicated here to the unfinished work which they who fought here have thus far so nobly advanced.</a:t>
            </a:r>
            <a:r>
              <a:rPr lang="en-US" sz="2900" b="1" dirty="0"/>
              <a:t> It is rather for us to be here dedicated to the great task remaining before us – that from these honored dead we take increased devotion to that cause for which they here gave the last full measure of devotion - that </a:t>
            </a:r>
            <a:r>
              <a:rPr lang="en-US" sz="2900" b="1" dirty="0">
                <a:solidFill>
                  <a:srgbClr val="00B0F0"/>
                </a:solidFill>
              </a:rPr>
              <a:t>we here highly resolve that these dead shall not have died in vain </a:t>
            </a:r>
            <a:r>
              <a:rPr lang="en-US" sz="2900" b="1" dirty="0"/>
              <a:t>– that this nation, under God, shall have a new birth of freedom, and that government of the people, by the people, for the people, shall not perish from the earth.</a:t>
            </a:r>
            <a:endParaRPr lang="en-US" sz="2900" dirty="0"/>
          </a:p>
          <a:p>
            <a:pPr marL="0" indent="0">
              <a:buNone/>
            </a:pPr>
            <a:endParaRPr lang="en-US" dirty="0"/>
          </a:p>
        </p:txBody>
      </p:sp>
    </p:spTree>
    <p:extLst>
      <p:ext uri="{BB962C8B-B14F-4D97-AF65-F5344CB8AC3E}">
        <p14:creationId xmlns:p14="http://schemas.microsoft.com/office/powerpoint/2010/main" val="107773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Keep it short</a:t>
            </a:r>
            <a:endParaRPr lang="en-US" dirty="0"/>
          </a:p>
        </p:txBody>
      </p:sp>
      <p:sp>
        <p:nvSpPr>
          <p:cNvPr id="3" name="Content Placeholder 2"/>
          <p:cNvSpPr>
            <a:spLocks noGrp="1"/>
          </p:cNvSpPr>
          <p:nvPr>
            <p:ph sz="quarter" idx="1"/>
          </p:nvPr>
        </p:nvSpPr>
        <p:spPr>
          <a:xfrm>
            <a:off x="152400" y="1447800"/>
            <a:ext cx="8839200" cy="4572000"/>
          </a:xfrm>
        </p:spPr>
        <p:txBody>
          <a:bodyPr/>
          <a:lstStyle/>
          <a:p>
            <a:r>
              <a:rPr lang="en-US" dirty="0"/>
              <a:t>Every year, Congress is forced to listen to the President give </a:t>
            </a:r>
            <a:r>
              <a:rPr lang="en-US" dirty="0" smtClean="0"/>
              <a:t>the </a:t>
            </a:r>
            <a:r>
              <a:rPr lang="en-US" dirty="0">
                <a:solidFill>
                  <a:srgbClr val="0070C0"/>
                </a:solidFill>
              </a:rPr>
              <a:t>State of the Union Address </a:t>
            </a:r>
            <a:r>
              <a:rPr lang="en-US" dirty="0"/>
              <a:t>for more than an hour. </a:t>
            </a:r>
            <a:endParaRPr lang="en-US" dirty="0" smtClean="0"/>
          </a:p>
          <a:p>
            <a:r>
              <a:rPr lang="en-US" dirty="0" smtClean="0"/>
              <a:t>Lincoln’s famous speech </a:t>
            </a:r>
            <a:r>
              <a:rPr lang="en-US" dirty="0"/>
              <a:t>followed a two-hour oration by Edward Everett that was 13,607 words long. </a:t>
            </a:r>
            <a:endParaRPr lang="en-US" dirty="0" smtClean="0"/>
          </a:p>
          <a:p>
            <a:r>
              <a:rPr lang="en-US" dirty="0" smtClean="0"/>
              <a:t>By contrast, Lincoln’s speech </a:t>
            </a:r>
            <a:r>
              <a:rPr lang="en-US" u="sng" dirty="0">
                <a:solidFill>
                  <a:srgbClr val="0070C0"/>
                </a:solidFill>
              </a:rPr>
              <a:t>lasted for two minutes</a:t>
            </a:r>
            <a:r>
              <a:rPr lang="en-US" dirty="0"/>
              <a:t>, and was </a:t>
            </a:r>
            <a:r>
              <a:rPr lang="en-US" u="sng" dirty="0">
                <a:solidFill>
                  <a:srgbClr val="0070C0"/>
                </a:solidFill>
              </a:rPr>
              <a:t>10 sentences </a:t>
            </a:r>
            <a:r>
              <a:rPr lang="en-US" dirty="0"/>
              <a:t>(or 272 words) long. But it was much more powerful. </a:t>
            </a:r>
            <a:endParaRPr lang="en-US" dirty="0" smtClean="0"/>
          </a:p>
          <a:p>
            <a:r>
              <a:rPr lang="en-US" u="sng" dirty="0" smtClean="0">
                <a:solidFill>
                  <a:srgbClr val="FF0000"/>
                </a:solidFill>
              </a:rPr>
              <a:t>Tip: Keep it short</a:t>
            </a:r>
            <a:r>
              <a:rPr lang="en-US" dirty="0" smtClean="0"/>
              <a:t>. Capture </a:t>
            </a:r>
            <a:r>
              <a:rPr lang="en-US" dirty="0"/>
              <a:t>the key emotions and ideas you want to convey in as little time as possible. If you can deliver a two-minute speech, instead of a 30-minute </a:t>
            </a:r>
            <a:r>
              <a:rPr lang="en-US" dirty="0" err="1"/>
              <a:t>droner</a:t>
            </a:r>
            <a:r>
              <a:rPr lang="en-US" dirty="0"/>
              <a:t>, your audience will actually listen, and </a:t>
            </a:r>
            <a:r>
              <a:rPr lang="en-US" dirty="0" smtClean="0"/>
              <a:t>they will </a:t>
            </a:r>
            <a:r>
              <a:rPr lang="en-US" dirty="0"/>
              <a:t>love </a:t>
            </a:r>
            <a:r>
              <a:rPr lang="en-US" dirty="0" smtClean="0"/>
              <a:t>you </a:t>
            </a:r>
            <a:r>
              <a:rPr lang="en-US" dirty="0"/>
              <a:t>for your </a:t>
            </a:r>
            <a:r>
              <a:rPr lang="en-US" dirty="0">
                <a:solidFill>
                  <a:srgbClr val="FF0000"/>
                </a:solidFill>
              </a:rPr>
              <a:t>brevity</a:t>
            </a:r>
            <a:r>
              <a:rPr lang="en-US" dirty="0"/>
              <a:t>.</a:t>
            </a:r>
          </a:p>
        </p:txBody>
      </p:sp>
    </p:spTree>
    <p:extLst>
      <p:ext uri="{BB962C8B-B14F-4D97-AF65-F5344CB8AC3E}">
        <p14:creationId xmlns:p14="http://schemas.microsoft.com/office/powerpoint/2010/main" val="563185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t>2. </a:t>
            </a:r>
            <a:r>
              <a:rPr lang="en-US" u="sng" dirty="0" smtClean="0">
                <a:solidFill>
                  <a:srgbClr val="FF0000"/>
                </a:solidFill>
              </a:rPr>
              <a:t>Abandon</a:t>
            </a:r>
            <a:r>
              <a:rPr lang="en-US" dirty="0" smtClean="0"/>
              <a:t> the formalities and leave out the two-thousand “thank </a:t>
            </a:r>
            <a:r>
              <a:rPr lang="en-US" dirty="0" err="1" smtClean="0"/>
              <a:t>yous</a:t>
            </a:r>
            <a:r>
              <a:rPr lang="en-US" dirty="0" smtClean="0"/>
              <a:t>”</a:t>
            </a:r>
            <a:endParaRPr lang="en-US" dirty="0"/>
          </a:p>
        </p:txBody>
      </p:sp>
      <p:sp>
        <p:nvSpPr>
          <p:cNvPr id="3" name="Content Placeholder 2"/>
          <p:cNvSpPr>
            <a:spLocks noGrp="1"/>
          </p:cNvSpPr>
          <p:nvPr>
            <p:ph sz="quarter" idx="1"/>
          </p:nvPr>
        </p:nvSpPr>
        <p:spPr>
          <a:xfrm>
            <a:off x="228600" y="1447800"/>
            <a:ext cx="8458200" cy="4572000"/>
          </a:xfrm>
        </p:spPr>
        <p:txBody>
          <a:bodyPr/>
          <a:lstStyle/>
          <a:p>
            <a:r>
              <a:rPr lang="en-US" dirty="0"/>
              <a:t>The President usually starts </a:t>
            </a:r>
            <a:r>
              <a:rPr lang="en-US" dirty="0" smtClean="0"/>
              <a:t>the State </a:t>
            </a:r>
            <a:r>
              <a:rPr lang="en-US" dirty="0"/>
              <a:t>of the Union Address by acknowledging all the dignitaries</a:t>
            </a:r>
            <a:r>
              <a:rPr lang="en-US" dirty="0" smtClean="0"/>
              <a:t>, politicians, </a:t>
            </a:r>
            <a:r>
              <a:rPr lang="en-US" dirty="0"/>
              <a:t>and thanking a </a:t>
            </a:r>
            <a:r>
              <a:rPr lang="en-US" dirty="0" smtClean="0"/>
              <a:t>other million </a:t>
            </a:r>
            <a:r>
              <a:rPr lang="en-US" dirty="0"/>
              <a:t>people. Many other speakers make this same mistake, and ruin their speeches. </a:t>
            </a:r>
            <a:endParaRPr lang="en-US" dirty="0" smtClean="0"/>
          </a:p>
          <a:p>
            <a:r>
              <a:rPr lang="en-US" dirty="0" smtClean="0"/>
              <a:t>By </a:t>
            </a:r>
            <a:r>
              <a:rPr lang="en-US" dirty="0"/>
              <a:t>the time you’re done acknowledging and thanking everyone, you’ve lost your audience. </a:t>
            </a:r>
            <a:endParaRPr lang="en-US" dirty="0" smtClean="0"/>
          </a:p>
          <a:p>
            <a:r>
              <a:rPr lang="en-US" dirty="0" smtClean="0">
                <a:solidFill>
                  <a:srgbClr val="00B050"/>
                </a:solidFill>
              </a:rPr>
              <a:t>Tip: Go </a:t>
            </a:r>
            <a:r>
              <a:rPr lang="en-US" dirty="0">
                <a:solidFill>
                  <a:srgbClr val="00B050"/>
                </a:solidFill>
              </a:rPr>
              <a:t>right into the </a:t>
            </a:r>
            <a:r>
              <a:rPr lang="en-US" dirty="0" smtClean="0">
                <a:solidFill>
                  <a:srgbClr val="00B050"/>
                </a:solidFill>
              </a:rPr>
              <a:t>heart of </a:t>
            </a:r>
            <a:r>
              <a:rPr lang="en-US" dirty="0">
                <a:solidFill>
                  <a:srgbClr val="00B050"/>
                </a:solidFill>
              </a:rPr>
              <a:t>the issue, and your audience will pay attention.</a:t>
            </a:r>
            <a:r>
              <a:rPr lang="en-US" dirty="0"/>
              <a:t> Lincoln </a:t>
            </a:r>
            <a:r>
              <a:rPr lang="en-US" dirty="0">
                <a:solidFill>
                  <a:srgbClr val="FF0000"/>
                </a:solidFill>
              </a:rPr>
              <a:t>skipped </a:t>
            </a:r>
            <a:r>
              <a:rPr lang="en-US" dirty="0" smtClean="0">
                <a:solidFill>
                  <a:srgbClr val="FF0000"/>
                </a:solidFill>
              </a:rPr>
              <a:t>the formalities and “thank </a:t>
            </a:r>
            <a:r>
              <a:rPr lang="en-US" dirty="0" err="1" smtClean="0">
                <a:solidFill>
                  <a:srgbClr val="FF0000"/>
                </a:solidFill>
              </a:rPr>
              <a:t>yous</a:t>
            </a:r>
            <a:r>
              <a:rPr lang="en-US" dirty="0" smtClean="0">
                <a:solidFill>
                  <a:srgbClr val="FF0000"/>
                </a:solidFill>
              </a:rPr>
              <a:t>” </a:t>
            </a:r>
            <a:r>
              <a:rPr lang="en-US" dirty="0" smtClean="0"/>
              <a:t>and </a:t>
            </a:r>
            <a:r>
              <a:rPr lang="en-US" dirty="0"/>
              <a:t>began with the key to his speech.</a:t>
            </a:r>
          </a:p>
        </p:txBody>
      </p:sp>
      <p:pic>
        <p:nvPicPr>
          <p:cNvPr id="4" name="Picture 3"/>
          <p:cNvPicPr>
            <a:picLocks noChangeAspect="1"/>
          </p:cNvPicPr>
          <p:nvPr/>
        </p:nvPicPr>
        <p:blipFill>
          <a:blip r:embed="rId2"/>
          <a:stretch>
            <a:fillRect/>
          </a:stretch>
        </p:blipFill>
        <p:spPr>
          <a:xfrm>
            <a:off x="5715000" y="4876800"/>
            <a:ext cx="3124200" cy="1667410"/>
          </a:xfrm>
          <a:prstGeom prst="rect">
            <a:avLst/>
          </a:prstGeom>
        </p:spPr>
      </p:pic>
    </p:spTree>
    <p:extLst>
      <p:ext uri="{BB962C8B-B14F-4D97-AF65-F5344CB8AC3E}">
        <p14:creationId xmlns:p14="http://schemas.microsoft.com/office/powerpoint/2010/main" val="3999107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Have a clear purpose</a:t>
            </a:r>
            <a:endParaRPr lang="en-US" dirty="0"/>
          </a:p>
        </p:txBody>
      </p:sp>
      <p:sp>
        <p:nvSpPr>
          <p:cNvPr id="3" name="Content Placeholder 2"/>
          <p:cNvSpPr>
            <a:spLocks noGrp="1"/>
          </p:cNvSpPr>
          <p:nvPr>
            <p:ph sz="quarter" idx="1"/>
          </p:nvPr>
        </p:nvSpPr>
        <p:spPr>
          <a:xfrm>
            <a:off x="152400" y="1447800"/>
            <a:ext cx="8534400" cy="4572000"/>
          </a:xfrm>
        </p:spPr>
        <p:txBody>
          <a:bodyPr/>
          <a:lstStyle/>
          <a:p>
            <a:r>
              <a:rPr lang="en-US" dirty="0" smtClean="0"/>
              <a:t>Speak </a:t>
            </a:r>
            <a:r>
              <a:rPr lang="en-US" dirty="0"/>
              <a:t>to </a:t>
            </a:r>
            <a:r>
              <a:rPr lang="en-US" dirty="0">
                <a:solidFill>
                  <a:srgbClr val="00B0F0"/>
                </a:solidFill>
              </a:rPr>
              <a:t>communicate a </a:t>
            </a:r>
            <a:r>
              <a:rPr lang="en-US" dirty="0" smtClean="0">
                <a:solidFill>
                  <a:srgbClr val="00B0F0"/>
                </a:solidFill>
              </a:rPr>
              <a:t>clear message</a:t>
            </a:r>
            <a:r>
              <a:rPr lang="en-US" dirty="0"/>
              <a:t>, and </a:t>
            </a:r>
            <a:r>
              <a:rPr lang="en-US" dirty="0" smtClean="0"/>
              <a:t>inspire your audience</a:t>
            </a:r>
          </a:p>
          <a:p>
            <a:r>
              <a:rPr lang="en-US" dirty="0"/>
              <a:t>Don’t just get up to speak and make yourself sound good or your organization look good. </a:t>
            </a:r>
            <a:endParaRPr lang="en-US" dirty="0" smtClean="0"/>
          </a:p>
          <a:p>
            <a:r>
              <a:rPr lang="en-US" dirty="0" smtClean="0"/>
              <a:t>Lincoln </a:t>
            </a:r>
            <a:r>
              <a:rPr lang="en-US" dirty="0"/>
              <a:t>did this by </a:t>
            </a:r>
            <a:r>
              <a:rPr lang="en-US" dirty="0" smtClean="0">
                <a:solidFill>
                  <a:srgbClr val="FF0000"/>
                </a:solidFill>
              </a:rPr>
              <a:t>stimulating </a:t>
            </a:r>
            <a:r>
              <a:rPr lang="en-US" dirty="0">
                <a:solidFill>
                  <a:srgbClr val="FF0000"/>
                </a:solidFill>
              </a:rPr>
              <a:t>his </a:t>
            </a:r>
            <a:r>
              <a:rPr lang="en-US" dirty="0" smtClean="0">
                <a:solidFill>
                  <a:srgbClr val="FF0000"/>
                </a:solidFill>
              </a:rPr>
              <a:t>troops’ purpose (aka motivating and inspiring them) </a:t>
            </a:r>
            <a:r>
              <a:rPr lang="en-US" dirty="0" smtClean="0"/>
              <a:t>and </a:t>
            </a:r>
            <a:r>
              <a:rPr lang="en-US" dirty="0"/>
              <a:t>resolve to win a war for the ideals of the forefathers of the United States.</a:t>
            </a:r>
          </a:p>
        </p:txBody>
      </p:sp>
      <p:pic>
        <p:nvPicPr>
          <p:cNvPr id="4" name="Picture 3"/>
          <p:cNvPicPr>
            <a:picLocks noChangeAspect="1"/>
          </p:cNvPicPr>
          <p:nvPr/>
        </p:nvPicPr>
        <p:blipFill>
          <a:blip r:embed="rId2"/>
          <a:stretch>
            <a:fillRect/>
          </a:stretch>
        </p:blipFill>
        <p:spPr>
          <a:xfrm>
            <a:off x="5638800" y="4050030"/>
            <a:ext cx="3048000" cy="2819400"/>
          </a:xfrm>
          <a:prstGeom prst="rect">
            <a:avLst/>
          </a:prstGeom>
        </p:spPr>
      </p:pic>
    </p:spTree>
    <p:extLst>
      <p:ext uri="{BB962C8B-B14F-4D97-AF65-F5344CB8AC3E}">
        <p14:creationId xmlns:p14="http://schemas.microsoft.com/office/powerpoint/2010/main" val="224486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Connect to your audience’s hearts</a:t>
            </a:r>
            <a:endParaRPr lang="en-US" dirty="0"/>
          </a:p>
        </p:txBody>
      </p:sp>
      <p:sp>
        <p:nvSpPr>
          <p:cNvPr id="3" name="Content Placeholder 2"/>
          <p:cNvSpPr>
            <a:spLocks noGrp="1"/>
          </p:cNvSpPr>
          <p:nvPr>
            <p:ph sz="quarter" idx="1"/>
          </p:nvPr>
        </p:nvSpPr>
        <p:spPr>
          <a:xfrm>
            <a:off x="228600" y="1447800"/>
            <a:ext cx="8458200" cy="4572000"/>
          </a:xfrm>
        </p:spPr>
        <p:txBody>
          <a:bodyPr/>
          <a:lstStyle/>
          <a:p>
            <a:r>
              <a:rPr lang="en-US" dirty="0"/>
              <a:t>A speech is not a logical argument, or a listing of accomplishments or facts or events. </a:t>
            </a:r>
            <a:endParaRPr lang="en-US" dirty="0" smtClean="0"/>
          </a:p>
          <a:p>
            <a:r>
              <a:rPr lang="en-US" b="1" dirty="0" smtClean="0">
                <a:solidFill>
                  <a:srgbClr val="00B0F0"/>
                </a:solidFill>
              </a:rPr>
              <a:t>Lincoln </a:t>
            </a:r>
            <a:r>
              <a:rPr lang="en-US" b="1" dirty="0">
                <a:solidFill>
                  <a:srgbClr val="00B0F0"/>
                </a:solidFill>
              </a:rPr>
              <a:t>knew his audience, and spoke to their emotions</a:t>
            </a:r>
            <a:r>
              <a:rPr lang="en-US" dirty="0"/>
              <a:t>, by showing them that the men who died on the battlefield of Gettysburg did so for certain ideals, and asking them to ensure that those </a:t>
            </a:r>
            <a:r>
              <a:rPr lang="en-US" dirty="0" smtClean="0"/>
              <a:t>soldiers did </a:t>
            </a:r>
            <a:r>
              <a:rPr lang="en-US" dirty="0"/>
              <a:t>not die in vain.</a:t>
            </a:r>
          </a:p>
        </p:txBody>
      </p:sp>
      <p:pic>
        <p:nvPicPr>
          <p:cNvPr id="4" name="Picture 3"/>
          <p:cNvPicPr>
            <a:picLocks noChangeAspect="1"/>
          </p:cNvPicPr>
          <p:nvPr/>
        </p:nvPicPr>
        <p:blipFill>
          <a:blip r:embed="rId2"/>
          <a:stretch>
            <a:fillRect/>
          </a:stretch>
        </p:blipFill>
        <p:spPr>
          <a:xfrm>
            <a:off x="4267200" y="4088638"/>
            <a:ext cx="3857625" cy="2569337"/>
          </a:xfrm>
          <a:prstGeom prst="rect">
            <a:avLst/>
          </a:prstGeom>
        </p:spPr>
      </p:pic>
    </p:spTree>
    <p:extLst>
      <p:ext uri="{BB962C8B-B14F-4D97-AF65-F5344CB8AC3E}">
        <p14:creationId xmlns:p14="http://schemas.microsoft.com/office/powerpoint/2010/main" val="773414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Speak to Larger Truths</a:t>
            </a:r>
            <a:endParaRPr lang="en-US" dirty="0"/>
          </a:p>
        </p:txBody>
      </p:sp>
      <p:sp>
        <p:nvSpPr>
          <p:cNvPr id="3" name="Content Placeholder 2"/>
          <p:cNvSpPr>
            <a:spLocks noGrp="1"/>
          </p:cNvSpPr>
          <p:nvPr>
            <p:ph sz="quarter" idx="1"/>
          </p:nvPr>
        </p:nvSpPr>
        <p:spPr>
          <a:xfrm>
            <a:off x="228600" y="1600200"/>
            <a:ext cx="8839200" cy="4572000"/>
          </a:xfrm>
        </p:spPr>
        <p:txBody>
          <a:bodyPr/>
          <a:lstStyle/>
          <a:p>
            <a:r>
              <a:rPr lang="en-US" dirty="0"/>
              <a:t>While it isn’t best to be too grandiose, especially if you are speaking to small audience like your child’s 2nd grade class on career day, </a:t>
            </a:r>
            <a:r>
              <a:rPr lang="en-US" dirty="0">
                <a:solidFill>
                  <a:srgbClr val="00B0F0"/>
                </a:solidFill>
              </a:rPr>
              <a:t>it’s best if you connect your ideas and words to larger causes and ideals</a:t>
            </a:r>
            <a:r>
              <a:rPr lang="en-US" dirty="0"/>
              <a:t>, as Lincoln did when he connected the cause of the Union to the ideals of liberty and equality conceived by the forefathers of the nation.</a:t>
            </a:r>
          </a:p>
        </p:txBody>
      </p:sp>
    </p:spTree>
    <p:extLst>
      <p:ext uri="{BB962C8B-B14F-4D97-AF65-F5344CB8AC3E}">
        <p14:creationId xmlns:p14="http://schemas.microsoft.com/office/powerpoint/2010/main" val="1220072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Speak to the larger audience</a:t>
            </a:r>
            <a:endParaRPr lang="en-US" dirty="0"/>
          </a:p>
        </p:txBody>
      </p:sp>
      <p:sp>
        <p:nvSpPr>
          <p:cNvPr id="3" name="Content Placeholder 2"/>
          <p:cNvSpPr>
            <a:spLocks noGrp="1"/>
          </p:cNvSpPr>
          <p:nvPr>
            <p:ph sz="quarter" idx="1"/>
          </p:nvPr>
        </p:nvSpPr>
        <p:spPr>
          <a:xfrm>
            <a:off x="228600" y="1447800"/>
            <a:ext cx="8458200" cy="5181600"/>
          </a:xfrm>
        </p:spPr>
        <p:txBody>
          <a:bodyPr>
            <a:normAutofit lnSpcReduction="10000"/>
          </a:bodyPr>
          <a:lstStyle/>
          <a:p>
            <a:r>
              <a:rPr lang="en-US" dirty="0"/>
              <a:t>When you give a speech, </a:t>
            </a:r>
            <a:r>
              <a:rPr lang="en-US" dirty="0" smtClean="0"/>
              <a:t>the audience is not </a:t>
            </a:r>
            <a:r>
              <a:rPr lang="en-US" dirty="0"/>
              <a:t>just to those </a:t>
            </a:r>
            <a:r>
              <a:rPr lang="en-US" dirty="0" smtClean="0"/>
              <a:t>in front of you</a:t>
            </a:r>
            <a:r>
              <a:rPr lang="en-US" dirty="0"/>
              <a:t>. </a:t>
            </a:r>
            <a:endParaRPr lang="en-US" dirty="0" smtClean="0"/>
          </a:p>
          <a:p>
            <a:r>
              <a:rPr lang="en-US" dirty="0" smtClean="0">
                <a:solidFill>
                  <a:schemeClr val="accent1"/>
                </a:solidFill>
              </a:rPr>
              <a:t>Lincoln </a:t>
            </a:r>
            <a:r>
              <a:rPr lang="en-US" dirty="0">
                <a:solidFill>
                  <a:schemeClr val="accent1"/>
                </a:solidFill>
              </a:rPr>
              <a:t>knew that the Gettysburg address was not really addressed to the audience before him, but to </a:t>
            </a:r>
            <a:r>
              <a:rPr lang="en-US" dirty="0" smtClean="0">
                <a:solidFill>
                  <a:schemeClr val="accent1"/>
                </a:solidFill>
              </a:rPr>
              <a:t>a larger audience: the entire nation </a:t>
            </a:r>
            <a:r>
              <a:rPr lang="en-US" dirty="0">
                <a:solidFill>
                  <a:schemeClr val="accent1"/>
                </a:solidFill>
              </a:rPr>
              <a:t>as a whole (and perhaps to history).</a:t>
            </a:r>
            <a:r>
              <a:rPr lang="en-US" dirty="0"/>
              <a:t> </a:t>
            </a:r>
            <a:endParaRPr lang="en-US" dirty="0" smtClean="0"/>
          </a:p>
          <a:p>
            <a:r>
              <a:rPr lang="en-US" dirty="0"/>
              <a:t>H</a:t>
            </a:r>
            <a:r>
              <a:rPr lang="en-US" dirty="0" smtClean="0"/>
              <a:t>is </a:t>
            </a:r>
            <a:r>
              <a:rPr lang="en-US" dirty="0"/>
              <a:t>short little speech was reprinted across the nation, and it had an effect on many people. </a:t>
            </a:r>
            <a:endParaRPr lang="en-US" dirty="0" smtClean="0"/>
          </a:p>
          <a:p>
            <a:r>
              <a:rPr lang="en-US" dirty="0" smtClean="0"/>
              <a:t>This </a:t>
            </a:r>
            <a:r>
              <a:rPr lang="en-US" dirty="0"/>
              <a:t>happens today — speeches by Steve Jobs, for example, are not just for the audience at the conference, but to the entire world. </a:t>
            </a:r>
            <a:endParaRPr lang="en-US" dirty="0" smtClean="0"/>
          </a:p>
          <a:p>
            <a:r>
              <a:rPr lang="en-US" dirty="0" smtClean="0"/>
              <a:t>Think </a:t>
            </a:r>
            <a:r>
              <a:rPr lang="en-US" dirty="0"/>
              <a:t>about how </a:t>
            </a:r>
            <a:r>
              <a:rPr lang="en-US" dirty="0" smtClean="0"/>
              <a:t>a speech </a:t>
            </a:r>
            <a:r>
              <a:rPr lang="en-US" dirty="0"/>
              <a:t>will affect a greater audience, and what message you want to convey to them. With the Internet, your speech can be communicated to many </a:t>
            </a:r>
            <a:r>
              <a:rPr lang="en-US" dirty="0" smtClean="0"/>
              <a:t>others beyond the immediate audience.</a:t>
            </a:r>
            <a:endParaRPr lang="en-US" dirty="0"/>
          </a:p>
        </p:txBody>
      </p:sp>
    </p:spTree>
    <p:extLst>
      <p:ext uri="{BB962C8B-B14F-4D97-AF65-F5344CB8AC3E}">
        <p14:creationId xmlns:p14="http://schemas.microsoft.com/office/powerpoint/2010/main" val="3814154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2258</TotalTime>
  <Words>1273</Words>
  <Application>Microsoft Office PowerPoint</Application>
  <PresentationFormat>On-screen Show (4:3)</PresentationFormat>
  <Paragraphs>71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Franklin Gothic Book</vt:lpstr>
      <vt:lpstr>Perpetua</vt:lpstr>
      <vt:lpstr>Wingdings 2</vt:lpstr>
      <vt:lpstr>Equity</vt:lpstr>
      <vt:lpstr>10 Tips from Lincoln  on Writing  a Phenomenal Speech</vt:lpstr>
      <vt:lpstr>Slowly read the Gettysburg Address </vt:lpstr>
      <vt:lpstr>G-burg Address: So famous and So short</vt:lpstr>
      <vt:lpstr>1. Keep it short</vt:lpstr>
      <vt:lpstr>2. Abandon the formalities and leave out the two-thousand “thank yous”</vt:lpstr>
      <vt:lpstr>3. Have a clear purpose</vt:lpstr>
      <vt:lpstr>4. Connect to your audience’s hearts</vt:lpstr>
      <vt:lpstr>5. Speak to Larger Truths</vt:lpstr>
      <vt:lpstr>6. Speak to the larger audience</vt:lpstr>
      <vt:lpstr>7. Use imagery to help the audience envision your ideas in their minds</vt:lpstr>
      <vt:lpstr>8. Use allusions/reference other famous lines/phrases</vt:lpstr>
      <vt:lpstr>9. Revise. Revise. Revise. </vt:lpstr>
      <vt:lpstr>10. Always end strong!</vt:lpstr>
      <vt:lpstr>Rhetorical Devices you need to know:</vt:lpstr>
      <vt:lpstr>This week, you will have to evaluate your iconic speech based on these 10 tips.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Tips from Lincoln on Writing a Phenomenal Speech</dc:title>
  <dc:creator>Jessica Odom</dc:creator>
  <cp:lastModifiedBy>Leslie Dott</cp:lastModifiedBy>
  <cp:revision>19</cp:revision>
  <dcterms:created xsi:type="dcterms:W3CDTF">2016-10-05T10:59:00Z</dcterms:created>
  <dcterms:modified xsi:type="dcterms:W3CDTF">2018-05-07T11:34:04Z</dcterms:modified>
</cp:coreProperties>
</file>